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5.xml" ContentType="application/vnd.openxmlformats-officedocument.drawingml.chart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2" r:id="rId26"/>
    <p:sldId id="281" r:id="rId27"/>
    <p:sldId id="283" r:id="rId2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9"/>
    <p:restoredTop sz="94610"/>
  </p:normalViewPr>
  <p:slideViewPr>
    <p:cSldViewPr snapToGrid="0" snapToObjects="1">
      <p:cViewPr varScale="1">
        <p:scale>
          <a:sx n="152" d="100"/>
          <a:sy n="152" d="100"/>
        </p:scale>
        <p:origin x="18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c:style val="2"/>
  <c:chart>
    <c:title>
      <c:tx>
        <c:rich>
          <a:bodyPr/>
          <a:lstStyle/>
          <a:p>
            <a:pPr>
              <a:defRPr sz="900" b="0" i="0" u="none" strike="noStrike">
                <a:solidFill>
                  <a:srgbClr val="DA962B"/>
                </a:solidFill>
                <a:latin typeface="Futura"/>
              </a:defRPr>
            </a:pPr>
            <a:r>
              <a:rPr lang="en-ZA" sz="900" b="0" i="0" u="none" strike="noStrike">
                <a:solidFill>
                  <a:srgbClr val="DA962B"/>
                </a:solidFill>
                <a:latin typeface="Futura"/>
              </a:rPr>
              <a:t>Top Reasons SMEs Get Declined (%)</a:t>
            </a:r>
          </a:p>
        </c:rich>
      </c:tx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of applications</c:v>
                </c:pt>
              </c:strCache>
            </c:strRef>
          </c:tx>
          <c:spPr>
            <a:solidFill>
              <a:srgbClr val="DA962B"/>
            </a:solidFill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 b="0" i="0" u="none" strike="noStrike">
                    <a:solidFill>
                      <a:srgbClr val="DA962B"/>
                    </a:solidFill>
                    <a:latin typeface="Futura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Poor credit history</c:v>
                </c:pt>
                <c:pt idx="1">
                  <c:v>Incomplete records</c:v>
                </c:pt>
                <c:pt idx="2">
                  <c:v>No collateral</c:v>
                </c:pt>
                <c:pt idx="3">
                  <c:v>Weak cash flow</c:v>
                </c:pt>
                <c:pt idx="4">
                  <c:v>No business plan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24</c:v>
                </c:pt>
                <c:pt idx="2">
                  <c:v>18</c:v>
                </c:pt>
                <c:pt idx="3">
                  <c:v>15</c:v>
                </c:pt>
                <c:pt idx="4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8B-3F46-8A21-1C68271E34F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FFFFFF"/>
                </a:solidFill>
                <a:latin typeface="Futura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b"/>
        <c:majorGridlines>
          <c:spPr>
            <a:ln w="6350" cap="flat">
              <a:solidFill>
                <a:srgbClr val="555555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888888"/>
                </a:solidFill>
                <a:latin typeface="Futura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solidFill>
          <a:srgbClr val="444645"/>
        </a:solidFill>
        <a:ln>
          <a:noFill/>
        </a:ln>
        <a:effectLst/>
      </c:spPr>
    </c:plotArea>
    <c:plotVisOnly val="1"/>
    <c:dispBlanksAs val="span"/>
    <c:showDLblsOverMax val="1"/>
  </c:chart>
  <c:spPr>
    <a:solidFill>
      <a:srgbClr val="444645"/>
    </a:solidFill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c:style val="2"/>
  <c:chart>
    <c:title>
      <c:tx>
        <c:rich>
          <a:bodyPr/>
          <a:lstStyle/>
          <a:p>
            <a:pPr>
              <a:defRPr sz="800" b="0" i="0" u="none" strike="noStrike">
                <a:solidFill>
                  <a:srgbClr val="DA962B"/>
                </a:solidFill>
                <a:latin typeface="Futura"/>
              </a:defRPr>
            </a:pPr>
            <a:r>
              <a:rPr lang="en-ZA" sz="800" b="0" i="0" u="none" strike="noStrike">
                <a:solidFill>
                  <a:srgbClr val="DA962B"/>
                </a:solidFill>
                <a:latin typeface="Futura"/>
              </a:rPr>
              <a:t>SA Credit Score Ranges (TransUnion)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Score Range</c:v>
                </c:pt>
              </c:strCache>
            </c:strRef>
          </c:tx>
          <c:spPr>
            <a:solidFill>
              <a:srgbClr val="1E8449"/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1E8449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6CF0-B94C-832B-474C973E324C}"/>
              </c:ext>
            </c:extLst>
          </c:dPt>
          <c:dPt>
            <c:idx val="1"/>
            <c:invertIfNegative val="0"/>
            <c:bubble3D val="0"/>
            <c:spPr>
              <a:solidFill>
                <a:srgbClr val="27AE60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6CF0-B94C-832B-474C973E324C}"/>
              </c:ext>
            </c:extLst>
          </c:dPt>
          <c:dPt>
            <c:idx val="2"/>
            <c:invertIfNegative val="0"/>
            <c:bubble3D val="0"/>
            <c:spPr>
              <a:solidFill>
                <a:srgbClr val="DA962B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6CF0-B94C-832B-474C973E324C}"/>
              </c:ext>
            </c:extLst>
          </c:dPt>
          <c:dPt>
            <c:idx val="3"/>
            <c:invertIfNegative val="0"/>
            <c:bubble3D val="0"/>
            <c:spPr>
              <a:solidFill>
                <a:srgbClr val="E67E2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6CF0-B94C-832B-474C973E324C}"/>
              </c:ext>
            </c:extLst>
          </c:dPt>
          <c:dPt>
            <c:idx val="4"/>
            <c:invertIfNegative val="0"/>
            <c:bubble3D val="0"/>
            <c:spPr>
              <a:solidFill>
                <a:srgbClr val="B03A2E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9-6CF0-B94C-832B-474C973E324C}"/>
              </c:ext>
            </c:extLst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 b="0" i="0" u="none" strike="noStrike">
                    <a:solidFill>
                      <a:srgbClr val="DA962B"/>
                    </a:solidFill>
                    <a:latin typeface="Futura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Excellent</c:v>
                </c:pt>
                <c:pt idx="1">
                  <c:v>Good</c:v>
                </c:pt>
                <c:pt idx="2">
                  <c:v>Favourable</c:v>
                </c:pt>
                <c:pt idx="3">
                  <c:v>Average</c:v>
                </c:pt>
                <c:pt idx="4">
                  <c:v>Below Avg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999</c:v>
                </c:pt>
                <c:pt idx="1">
                  <c:v>766</c:v>
                </c:pt>
                <c:pt idx="2">
                  <c:v>680</c:v>
                </c:pt>
                <c:pt idx="3">
                  <c:v>613</c:v>
                </c:pt>
                <c:pt idx="4">
                  <c:v>582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CF0-B94C-832B-474C973E324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FFFFFF"/>
                </a:solidFill>
                <a:latin typeface="Futura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000"/>
          <c:min val="0"/>
        </c:scaling>
        <c:delete val="0"/>
        <c:axPos val="l"/>
        <c:majorGridlines>
          <c:spPr>
            <a:ln w="6350" cap="flat">
              <a:solidFill>
                <a:srgbClr val="555555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888888"/>
                </a:solidFill>
                <a:latin typeface="Futura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solidFill>
          <a:srgbClr val="444645"/>
        </a:solidFill>
        <a:ln>
          <a:noFill/>
        </a:ln>
        <a:effectLst/>
      </c:spPr>
    </c:plotArea>
    <c:plotVisOnly val="1"/>
    <c:dispBlanksAs val="span"/>
    <c:showDLblsOverMax val="1"/>
  </c:chart>
  <c:spPr>
    <a:solidFill>
      <a:srgbClr val="444645"/>
    </a:solidFill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c:style val="2"/>
  <c:chart>
    <c:title>
      <c:tx>
        <c:rich>
          <a:bodyPr/>
          <a:lstStyle/>
          <a:p>
            <a:pPr>
              <a:defRPr sz="800" b="0" i="0" u="none" strike="noStrike">
                <a:solidFill>
                  <a:srgbClr val="DA962B"/>
                </a:solidFill>
                <a:latin typeface="Futura"/>
              </a:defRPr>
            </a:pPr>
            <a:r>
              <a:rPr lang="en-ZA" sz="800" b="0" i="0" u="none" strike="noStrike">
                <a:solidFill>
                  <a:srgbClr val="DA962B"/>
                </a:solidFill>
                <a:latin typeface="Futura"/>
              </a:rPr>
              <a:t>Savings Growth Over 12 Months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R500/month</c:v>
                </c:pt>
              </c:strCache>
            </c:strRef>
          </c:tx>
          <c:spPr>
            <a:ln w="31750" cap="flat">
              <a:solidFill>
                <a:srgbClr val="DA962B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DA962B"/>
              </a:solidFill>
              <a:ln w="9525" cap="flat">
                <a:solidFill>
                  <a:srgbClr val="DA962B"/>
                </a:solidFill>
                <a:prstDash val="solid"/>
                <a:round/>
              </a:ln>
              <a:effectLst/>
            </c:spPr>
          </c:marker>
          <c:cat>
            <c:strRef>
              <c:f>Sheet1!$A$2:$A$13</c:f>
              <c:strCache>
                <c:ptCount val="12"/>
                <c:pt idx="0">
                  <c:v>M1</c:v>
                </c:pt>
                <c:pt idx="1">
                  <c:v>M2</c:v>
                </c:pt>
                <c:pt idx="2">
                  <c:v>M3</c:v>
                </c:pt>
                <c:pt idx="3">
                  <c:v>M4</c:v>
                </c:pt>
                <c:pt idx="4">
                  <c:v>M5</c:v>
                </c:pt>
                <c:pt idx="5">
                  <c:v>M6</c:v>
                </c:pt>
                <c:pt idx="6">
                  <c:v>M7</c:v>
                </c:pt>
                <c:pt idx="7">
                  <c:v>M8</c:v>
                </c:pt>
                <c:pt idx="8">
                  <c:v>M9</c:v>
                </c:pt>
                <c:pt idx="9">
                  <c:v>M10</c:v>
                </c:pt>
                <c:pt idx="10">
                  <c:v>M11</c:v>
                </c:pt>
                <c:pt idx="11">
                  <c:v>M12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500</c:v>
                </c:pt>
                <c:pt idx="1">
                  <c:v>1000</c:v>
                </c:pt>
                <c:pt idx="2">
                  <c:v>1500</c:v>
                </c:pt>
                <c:pt idx="3">
                  <c:v>2000</c:v>
                </c:pt>
                <c:pt idx="4">
                  <c:v>2500</c:v>
                </c:pt>
                <c:pt idx="5">
                  <c:v>3000</c:v>
                </c:pt>
                <c:pt idx="6">
                  <c:v>3500</c:v>
                </c:pt>
                <c:pt idx="7">
                  <c:v>4000</c:v>
                </c:pt>
                <c:pt idx="8">
                  <c:v>4500</c:v>
                </c:pt>
                <c:pt idx="9">
                  <c:v>5000</c:v>
                </c:pt>
                <c:pt idx="10">
                  <c:v>5500</c:v>
                </c:pt>
                <c:pt idx="11">
                  <c:v>6000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3DE8-284B-94E8-F4C8E01A30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R1,000/month</c:v>
                </c:pt>
              </c:strCache>
            </c:strRef>
          </c:tx>
          <c:spPr>
            <a:ln w="31750" cap="flat">
              <a:solidFill>
                <a:srgbClr val="1E8449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1E8449"/>
              </a:solidFill>
              <a:ln w="9525" cap="flat">
                <a:solidFill>
                  <a:srgbClr val="1E8449"/>
                </a:solidFill>
                <a:prstDash val="solid"/>
                <a:round/>
              </a:ln>
              <a:effectLst/>
            </c:spPr>
          </c:marker>
          <c:cat>
            <c:strRef>
              <c:f>Sheet1!$A$2:$A$13</c:f>
              <c:strCache>
                <c:ptCount val="12"/>
                <c:pt idx="0">
                  <c:v>M1</c:v>
                </c:pt>
                <c:pt idx="1">
                  <c:v>M2</c:v>
                </c:pt>
                <c:pt idx="2">
                  <c:v>M3</c:v>
                </c:pt>
                <c:pt idx="3">
                  <c:v>M4</c:v>
                </c:pt>
                <c:pt idx="4">
                  <c:v>M5</c:v>
                </c:pt>
                <c:pt idx="5">
                  <c:v>M6</c:v>
                </c:pt>
                <c:pt idx="6">
                  <c:v>M7</c:v>
                </c:pt>
                <c:pt idx="7">
                  <c:v>M8</c:v>
                </c:pt>
                <c:pt idx="8">
                  <c:v>M9</c:v>
                </c:pt>
                <c:pt idx="9">
                  <c:v>M10</c:v>
                </c:pt>
                <c:pt idx="10">
                  <c:v>M11</c:v>
                </c:pt>
                <c:pt idx="11">
                  <c:v>M12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1000</c:v>
                </c:pt>
                <c:pt idx="1">
                  <c:v>2000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  <c:pt idx="5">
                  <c:v>6000</c:v>
                </c:pt>
                <c:pt idx="6">
                  <c:v>7000</c:v>
                </c:pt>
                <c:pt idx="7">
                  <c:v>8000</c:v>
                </c:pt>
                <c:pt idx="8">
                  <c:v>9000</c:v>
                </c:pt>
                <c:pt idx="9">
                  <c:v>10000</c:v>
                </c:pt>
                <c:pt idx="10">
                  <c:v>11000</c:v>
                </c:pt>
                <c:pt idx="11">
                  <c:v>12000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3DE8-284B-94E8-F4C8E01A30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888888"/>
                </a:solidFill>
                <a:latin typeface="Futura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555555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888888"/>
                </a:solidFill>
                <a:latin typeface="Futura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solidFill>
          <a:srgbClr val="444645"/>
        </a:solidFill>
        <a:ln>
          <a:noFill/>
        </a:ln>
        <a:effectLst/>
      </c:spPr>
    </c:plotArea>
    <c:legend>
      <c:legendPos val="b"/>
      <c:overlay val="0"/>
      <c:txPr>
        <a:bodyPr/>
        <a:lstStyle/>
        <a:p>
          <a:pPr>
            <a:defRPr sz="700">
              <a:solidFill>
                <a:srgbClr val="FFFFFF"/>
              </a:solidFill>
              <a:latin typeface="Futura"/>
              <a:cs typeface="Futura"/>
            </a:defRPr>
          </a:pPr>
          <a:endParaRPr lang="en-US"/>
        </a:p>
      </c:txPr>
    </c:legend>
    <c:plotVisOnly val="1"/>
    <c:dispBlanksAs val="span"/>
    <c:showDLblsOverMax val="1"/>
  </c:chart>
  <c:spPr>
    <a:solidFill>
      <a:srgbClr val="444645"/>
    </a:solidFill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title>
      <c:tx>
        <c:rich>
          <a:bodyPr/>
          <a:lstStyle/>
          <a:p>
            <a:pPr>
              <a:defRPr sz="800" b="0" i="0" u="none" strike="noStrike">
                <a:solidFill>
                  <a:srgbClr val="444645"/>
                </a:solidFill>
                <a:latin typeface="Futura"/>
              </a:defRPr>
            </a:pPr>
            <a:r>
              <a:rPr lang="en-ZA" sz="800" b="0" i="0" u="none" strike="noStrike">
                <a:solidFill>
                  <a:srgbClr val="444645"/>
                </a:solidFill>
                <a:latin typeface="Futura"/>
              </a:rPr>
              <a:t>SA SMME Funding Sources</a:t>
            </a:r>
          </a:p>
        </c:rich>
      </c:tx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Funding Mix</c:v>
                </c:pt>
              </c:strCache>
            </c:strRef>
          </c:tx>
          <c:spPr>
            <a:solidFill>
              <a:schemeClr val="accent1"/>
            </a:solidFill>
            <a:ln w="9525" cap="flat">
              <a:solidFill>
                <a:srgbClr val="F9F9F9"/>
              </a:solidFill>
              <a:prstDash val="solid"/>
              <a:round/>
            </a:ln>
            <a:effectLst/>
          </c:spPr>
          <c:dPt>
            <c:idx val="0"/>
            <c:bubble3D val="0"/>
            <c:spPr>
              <a:solidFill>
                <a:srgbClr val="2471A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6980-884D-8FD8-4B80B1607FA7}"/>
              </c:ext>
            </c:extLst>
          </c:dPt>
          <c:dPt>
            <c:idx val="1"/>
            <c:bubble3D val="0"/>
            <c:spPr>
              <a:solidFill>
                <a:srgbClr val="444645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6980-884D-8FD8-4B80B1607FA7}"/>
              </c:ext>
            </c:extLst>
          </c:dPt>
          <c:dPt>
            <c:idx val="2"/>
            <c:bubble3D val="0"/>
            <c:spPr>
              <a:solidFill>
                <a:srgbClr val="B03A2E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6980-884D-8FD8-4B80B1607FA7}"/>
              </c:ext>
            </c:extLst>
          </c:dPt>
          <c:dPt>
            <c:idx val="3"/>
            <c:bubble3D val="0"/>
            <c:spPr>
              <a:solidFill>
                <a:srgbClr val="1E8449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6980-884D-8FD8-4B80B1607FA7}"/>
              </c:ext>
            </c:extLst>
          </c:dPt>
          <c:dPt>
            <c:idx val="4"/>
            <c:bubble3D val="0"/>
            <c:spPr>
              <a:solidFill>
                <a:srgbClr val="7D3C98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9-6980-884D-8FD8-4B80B1607FA7}"/>
              </c:ext>
            </c:extLst>
          </c:dPt>
          <c:dPt>
            <c:idx val="5"/>
            <c:bubble3D val="0"/>
            <c:spPr>
              <a:solidFill>
                <a:srgbClr val="888888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B-6980-884D-8FD8-4B80B1607FA7}"/>
              </c:ext>
            </c:extLst>
          </c:dPt>
          <c:dLbls>
            <c:dLbl>
              <c:idx val="0"/>
              <c:numFmt formatCode="0%" sourceLinked="0"/>
              <c:spPr/>
              <c:txPr>
                <a:bodyPr/>
                <a:lstStyle/>
                <a:p>
                  <a:pPr>
                    <a:defRPr sz="800" b="0" i="0" u="none" strike="noStrike">
                      <a:solidFill>
                        <a:srgbClr val="FFFFFF"/>
                      </a:solidFill>
                      <a:latin typeface="Futura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80-884D-8FD8-4B80B1607FA7}"/>
                </c:ext>
              </c:extLst>
            </c:dLbl>
            <c:dLbl>
              <c:idx val="1"/>
              <c:numFmt formatCode="0%" sourceLinked="0"/>
              <c:spPr/>
              <c:txPr>
                <a:bodyPr/>
                <a:lstStyle/>
                <a:p>
                  <a:pPr>
                    <a:defRPr sz="800" b="0" i="0" u="none" strike="noStrike">
                      <a:solidFill>
                        <a:srgbClr val="FFFFFF"/>
                      </a:solidFill>
                      <a:latin typeface="Futura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80-884D-8FD8-4B80B1607FA7}"/>
                </c:ext>
              </c:extLst>
            </c:dLbl>
            <c:dLbl>
              <c:idx val="2"/>
              <c:numFmt formatCode="0%" sourceLinked="0"/>
              <c:spPr/>
              <c:txPr>
                <a:bodyPr/>
                <a:lstStyle/>
                <a:p>
                  <a:pPr>
                    <a:defRPr sz="800" b="0" i="0" u="none" strike="noStrike">
                      <a:solidFill>
                        <a:srgbClr val="FFFFFF"/>
                      </a:solidFill>
                      <a:latin typeface="Futura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80-884D-8FD8-4B80B1607FA7}"/>
                </c:ext>
              </c:extLst>
            </c:dLbl>
            <c:dLbl>
              <c:idx val="3"/>
              <c:numFmt formatCode="0%" sourceLinked="0"/>
              <c:spPr/>
              <c:txPr>
                <a:bodyPr/>
                <a:lstStyle/>
                <a:p>
                  <a:pPr>
                    <a:defRPr sz="800" b="0" i="0" u="none" strike="noStrike">
                      <a:solidFill>
                        <a:srgbClr val="FFFFFF"/>
                      </a:solidFill>
                      <a:latin typeface="Futura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80-884D-8FD8-4B80B1607FA7}"/>
                </c:ext>
              </c:extLst>
            </c:dLbl>
            <c:dLbl>
              <c:idx val="4"/>
              <c:numFmt formatCode="0%" sourceLinked="0"/>
              <c:spPr/>
              <c:txPr>
                <a:bodyPr/>
                <a:lstStyle/>
                <a:p>
                  <a:pPr>
                    <a:defRPr sz="800" b="0" i="0" u="none" strike="noStrike">
                      <a:solidFill>
                        <a:srgbClr val="FFFFFF"/>
                      </a:solidFill>
                      <a:latin typeface="Futura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80-884D-8FD8-4B80B1607FA7}"/>
                </c:ext>
              </c:extLst>
            </c:dLbl>
            <c:dLbl>
              <c:idx val="5"/>
              <c:numFmt formatCode="0%" sourceLinked="0"/>
              <c:spPr/>
              <c:txPr>
                <a:bodyPr/>
                <a:lstStyle/>
                <a:p>
                  <a:pPr>
                    <a:defRPr sz="800" b="0" i="0" u="none" strike="noStrike">
                      <a:solidFill>
                        <a:srgbClr val="FFFFFF"/>
                      </a:solidFill>
                      <a:latin typeface="Futura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980-884D-8FD8-4B80B1607FA7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FFF</c:v>
                </c:pt>
                <c:pt idx="1">
                  <c:v>Bootstrapping</c:v>
                </c:pt>
                <c:pt idx="2">
                  <c:v>Bank Loans</c:v>
                </c:pt>
                <c:pt idx="3">
                  <c:v>Grants/DFIs</c:v>
                </c:pt>
                <c:pt idx="4">
                  <c:v>Equity</c:v>
                </c:pt>
                <c:pt idx="5">
                  <c:v>Other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38</c:v>
                </c:pt>
                <c:pt idx="1">
                  <c:v>28</c:v>
                </c:pt>
                <c:pt idx="2">
                  <c:v>16</c:v>
                </c:pt>
                <c:pt idx="3">
                  <c:v>10</c:v>
                </c:pt>
                <c:pt idx="4">
                  <c:v>5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980-884D-8FD8-4B80B1607F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txPr>
        <a:bodyPr/>
        <a:lstStyle/>
        <a:p>
          <a:pPr>
            <a:defRPr sz="700">
              <a:solidFill>
                <a:srgbClr val="444645"/>
              </a:solidFill>
              <a:latin typeface="Futura"/>
              <a:cs typeface="Futura"/>
            </a:defRPr>
          </a:pPr>
          <a:endParaRPr lang="en-US"/>
        </a:p>
      </c:txPr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c:style val="2"/>
  <c:chart>
    <c:title>
      <c:tx>
        <c:rich>
          <a:bodyPr/>
          <a:lstStyle/>
          <a:p>
            <a:pPr>
              <a:defRPr sz="800" b="0" i="0" u="none" strike="noStrike">
                <a:solidFill>
                  <a:srgbClr val="7D3C98"/>
                </a:solidFill>
                <a:latin typeface="Futura"/>
              </a:defRPr>
            </a:pPr>
            <a:r>
              <a:rPr lang="en-ZA" sz="800" b="0" i="0" u="none" strike="noStrike">
                <a:solidFill>
                  <a:srgbClr val="7D3C98"/>
                </a:solidFill>
                <a:latin typeface="Futura"/>
              </a:rPr>
              <a:t>Typical Investment Sizes (R millions)</a:t>
            </a:r>
          </a:p>
        </c:rich>
      </c:tx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Typical Range (R millions)</c:v>
                </c:pt>
              </c:strCache>
            </c:strRef>
          </c:tx>
          <c:spPr>
            <a:solidFill>
              <a:srgbClr val="7D3C98"/>
            </a:solidFill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 b="0" i="0" u="none" strike="noStrike">
                    <a:solidFill>
                      <a:srgbClr val="7D3C98"/>
                    </a:solidFill>
                    <a:latin typeface="Futura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Angel</c:v>
                </c:pt>
                <c:pt idx="1">
                  <c:v>Venture Capital</c:v>
                </c:pt>
                <c:pt idx="2">
                  <c:v>Private Equity</c:v>
                </c:pt>
                <c:pt idx="3">
                  <c:v>Strategic Partner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25</c:v>
                </c:pt>
                <c:pt idx="2">
                  <c:v>100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15-1249-A159-33648B85BFF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FFFFFF"/>
                </a:solidFill>
                <a:latin typeface="Futura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b"/>
        <c:majorGridlines>
          <c:spPr>
            <a:ln w="6350" cap="flat">
              <a:solidFill>
                <a:srgbClr val="555555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888888"/>
                </a:solidFill>
                <a:latin typeface="Futura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solidFill>
          <a:srgbClr val="444645"/>
        </a:solidFill>
        <a:ln>
          <a:noFill/>
        </a:ln>
        <a:effectLst/>
      </c:spPr>
    </c:plotArea>
    <c:plotVisOnly val="1"/>
    <c:dispBlanksAs val="span"/>
    <c:showDLblsOverMax val="1"/>
  </c:chart>
  <c:spPr>
    <a:solidFill>
      <a:srgbClr val="444645"/>
    </a:solidFill>
    <a:ln>
      <a:noFill/>
    </a:ln>
    <a:effectLst/>
  </c:spPr>
  <c:externalData r:id="rId1">
    <c:autoUpdate val="0"/>
  </c:externalData>
</c:chartSpac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684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29896F1-02B6-31AE-A1F2-FE45FA4324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</a:blip>
          <a:srcRect/>
          <a:stretch/>
        </p:blipFill>
        <p:spPr>
          <a:xfrm>
            <a:off x="5387410" y="0"/>
            <a:ext cx="3756590" cy="51435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40080" y="2560320"/>
            <a:ext cx="786384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3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FUNDING-READY:</a:t>
            </a:r>
            <a:endParaRPr lang="en-US" sz="3800" dirty="0"/>
          </a:p>
        </p:txBody>
      </p:sp>
      <p:sp>
        <p:nvSpPr>
          <p:cNvPr id="5" name="Text 1"/>
          <p:cNvSpPr/>
          <p:nvPr/>
        </p:nvSpPr>
        <p:spPr>
          <a:xfrm>
            <a:off x="640080" y="3154680"/>
            <a:ext cx="786384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4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Mindset &amp; Goals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640080" y="3794760"/>
            <a:ext cx="786384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Understanding the requirements for investment readiness</a:t>
            </a:r>
            <a:endParaRPr lang="en-US" sz="1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1688"/>
            <a:ext cx="9144000" cy="786384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" y="4526280"/>
            <a:ext cx="164592" cy="16459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30352" y="4526280"/>
            <a:ext cx="228600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011 318 2099 · 081 372 5182</a:t>
            </a:r>
            <a:endParaRPr lang="en-US" sz="7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" y="4718304"/>
            <a:ext cx="164592" cy="16459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30352" y="4718304"/>
            <a:ext cx="256032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bongani@strategicbusinessmoves.com</a:t>
            </a:r>
            <a:endParaRPr lang="en-US" sz="7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0400" y="4526280"/>
            <a:ext cx="164592" cy="164592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3410712" y="4526280"/>
            <a:ext cx="228600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www.strategicbusinessmoves.com</a:t>
            </a:r>
            <a:endParaRPr lang="en-US" sz="700" dirty="0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0400" y="4718304"/>
            <a:ext cx="164592" cy="164592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3410712" y="4718304"/>
            <a:ext cx="274320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1342 Howick Close, Vorna Valley, Midrand, 1686</a:t>
            </a:r>
            <a:endParaRPr lang="en-US" sz="700" dirty="0"/>
          </a:p>
        </p:txBody>
      </p:sp>
      <p:sp>
        <p:nvSpPr>
          <p:cNvPr id="17" name="Text 8"/>
          <p:cNvSpPr/>
          <p:nvPr/>
        </p:nvSpPr>
        <p:spPr>
          <a:xfrm>
            <a:off x="4617720" y="4640580"/>
            <a:ext cx="320040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9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900" dirty="0"/>
          </a:p>
        </p:txBody>
      </p:sp>
      <p:pic>
        <p:nvPicPr>
          <p:cNvPr id="19" name="Picture 18" descr="A gold horse head logo&#10;&#10;AI-generated content may be incorrect.">
            <a:extLst>
              <a:ext uri="{FF2B5EF4-FFF2-40B4-BE49-F238E27FC236}">
                <a16:creationId xmlns:a16="http://schemas.microsoft.com/office/drawing/2014/main" id="{B81F2070-DED5-1BF5-6477-B2745302DA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05955" y="368215"/>
            <a:ext cx="1932089" cy="19635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The 8-Second Test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188720"/>
            <a:ext cx="8229600" cy="228600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188720"/>
            <a:ext cx="45720" cy="22860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685800" y="1005840"/>
            <a:ext cx="7315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2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“</a:t>
            </a:r>
            <a:endParaRPr lang="en-US" sz="7200" dirty="0"/>
          </a:p>
        </p:txBody>
      </p:sp>
      <p:sp>
        <p:nvSpPr>
          <p:cNvPr id="8" name="Text 5"/>
          <p:cNvSpPr/>
          <p:nvPr/>
        </p:nvSpPr>
        <p:spPr>
          <a:xfrm>
            <a:off x="914400" y="1737360"/>
            <a:ext cx="749808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i="1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If you can’t tell me, within 8 seconds, exactly how much your business made last month and how much you spent personally — your finances aren’t separated.</a:t>
            </a:r>
          </a:p>
          <a:p>
            <a:pPr marL="0" indent="0">
              <a:buNone/>
            </a:pPr>
            <a:endParaRPr lang="en-US" sz="1600" i="1" dirty="0">
              <a:solidFill>
                <a:srgbClr val="444645"/>
              </a:solidFill>
              <a:latin typeface="Futura" pitchFamily="34" charset="0"/>
              <a:ea typeface="Futura" pitchFamily="34" charset="-122"/>
              <a:cs typeface="Futura" pitchFamily="34" charset="-120"/>
            </a:endParaRPr>
          </a:p>
          <a:p>
            <a:pPr marL="0" indent="0">
              <a:buNone/>
            </a:pPr>
            <a:r>
              <a:rPr lang="en-US" sz="1600" i="1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And if you can’t tell me, neither can an investor.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0080" y="370332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QUICK SELF-CHECK: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457200" y="3977640"/>
            <a:ext cx="2651760" cy="5029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1" name="Shape 8"/>
          <p:cNvSpPr/>
          <p:nvPr/>
        </p:nvSpPr>
        <p:spPr>
          <a:xfrm>
            <a:off x="530352" y="4050792"/>
            <a:ext cx="274320" cy="274320"/>
          </a:xfrm>
          <a:prstGeom prst="ellipse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9"/>
          <p:cNvSpPr/>
          <p:nvPr/>
        </p:nvSpPr>
        <p:spPr>
          <a:xfrm>
            <a:off x="530352" y="4050792"/>
            <a:ext cx="2743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?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868680" y="3977640"/>
            <a:ext cx="214884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Can I state last month’s business revenue right now?</a:t>
            </a:r>
            <a:endParaRPr lang="en-US" sz="1000" dirty="0"/>
          </a:p>
        </p:txBody>
      </p:sp>
      <p:sp>
        <p:nvSpPr>
          <p:cNvPr id="14" name="Shape 11"/>
          <p:cNvSpPr/>
          <p:nvPr/>
        </p:nvSpPr>
        <p:spPr>
          <a:xfrm>
            <a:off x="3291840" y="3977640"/>
            <a:ext cx="2651760" cy="5029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5" name="Shape 12"/>
          <p:cNvSpPr/>
          <p:nvPr/>
        </p:nvSpPr>
        <p:spPr>
          <a:xfrm>
            <a:off x="3364992" y="4050792"/>
            <a:ext cx="274320" cy="274320"/>
          </a:xfrm>
          <a:prstGeom prst="ellipse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3"/>
          <p:cNvSpPr/>
          <p:nvPr/>
        </p:nvSpPr>
        <p:spPr>
          <a:xfrm>
            <a:off x="3364992" y="4050792"/>
            <a:ext cx="2743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?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3703320" y="3977640"/>
            <a:ext cx="214884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Are my personal and business bank statements separate?</a:t>
            </a:r>
            <a:endParaRPr lang="en-US" sz="1000" dirty="0"/>
          </a:p>
        </p:txBody>
      </p:sp>
      <p:sp>
        <p:nvSpPr>
          <p:cNvPr id="18" name="Shape 15"/>
          <p:cNvSpPr/>
          <p:nvPr/>
        </p:nvSpPr>
        <p:spPr>
          <a:xfrm>
            <a:off x="6126480" y="3977640"/>
            <a:ext cx="2651760" cy="5029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9" name="Shape 16"/>
          <p:cNvSpPr/>
          <p:nvPr/>
        </p:nvSpPr>
        <p:spPr>
          <a:xfrm>
            <a:off x="6199632" y="4050792"/>
            <a:ext cx="274320" cy="274320"/>
          </a:xfrm>
          <a:prstGeom prst="ellipse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7"/>
          <p:cNvSpPr/>
          <p:nvPr/>
        </p:nvSpPr>
        <p:spPr>
          <a:xfrm>
            <a:off x="6199632" y="4050792"/>
            <a:ext cx="2743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?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6537960" y="3977640"/>
            <a:ext cx="214884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Could I produce 6 months of business financials today?</a:t>
            </a:r>
            <a:endParaRPr lang="en-US" sz="1000" dirty="0"/>
          </a:p>
        </p:txBody>
      </p:sp>
      <p:sp>
        <p:nvSpPr>
          <p:cNvPr id="22" name="Shape 19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0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1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25" name="Text 22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The Power of Savings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97280"/>
            <a:ext cx="4389120" cy="34747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45720" cy="347472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731520" y="1188720"/>
            <a:ext cx="384048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WHY SAVINGS GIVE YOU LEVERAGE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31520" y="1508760"/>
            <a:ext cx="3840480" cy="2926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Savings show discipline — the #1 trait funders seek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Even R500/month builds a pattern banks recognise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Reduces the amount you need to borrow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Emergency fund means you won’t miss repayments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Some funders require savings history before approving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Stokvels and savings groups count — keep records</a:t>
            </a:r>
            <a:endParaRPr lang="en-US" sz="1200" dirty="0"/>
          </a:p>
        </p:txBody>
      </p:sp>
      <p:graphicFrame>
        <p:nvGraphicFramePr>
          <p:cNvPr id="9" name="Chart 0"/>
          <p:cNvGraphicFramePr/>
          <p:nvPr/>
        </p:nvGraphicFramePr>
        <p:xfrm>
          <a:off x="5029200" y="1097280"/>
          <a:ext cx="36576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Shape 6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7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8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3" name="Text 9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77BD4EE7-D1B9-BB85-8129-EA1157B41F07}"/>
              </a:ext>
            </a:extLst>
          </p:cNvPr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BUILDING FINANCIAL MINDSET</a:t>
            </a:r>
            <a:endParaRPr lang="en-US"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Keep Proper Records from Day One</a:t>
            </a:r>
            <a:endParaRPr lang="en-US" sz="2800" dirty="0"/>
          </a:p>
        </p:txBody>
      </p:sp>
      <p:graphicFrame>
        <p:nvGraphicFramePr>
          <p:cNvPr id="1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097280"/>
          <a:ext cx="8229600" cy="1498600"/>
        </p:xfrm>
        <a:graphic>
          <a:graphicData uri="http://schemas.openxmlformats.org/drawingml/2006/table">
            <a:tbl>
              <a:tblPr/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What Funders Want to See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Bank Statements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6–12 months of business account activity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Invoices &amp; Receipts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Proof of revenue and expense tracking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Tax Compliance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SARS registration, returns filed, tax clearance certificate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Management Accounts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Income statement and balance sheet (even basic)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 2"/>
          <p:cNvSpPr/>
          <p:nvPr/>
        </p:nvSpPr>
        <p:spPr>
          <a:xfrm>
            <a:off x="457200" y="320040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FREE SOFTWARE TO GET STARTED:</a:t>
            </a:r>
            <a:endParaRPr lang="en-US" sz="1100" dirty="0"/>
          </a:p>
        </p:txBody>
      </p:sp>
      <p:sp>
        <p:nvSpPr>
          <p:cNvPr id="7" name="Shape 3"/>
          <p:cNvSpPr/>
          <p:nvPr/>
        </p:nvSpPr>
        <p:spPr>
          <a:xfrm>
            <a:off x="320040" y="3520440"/>
            <a:ext cx="2011680" cy="100584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8" name="Shape 4"/>
          <p:cNvSpPr/>
          <p:nvPr/>
        </p:nvSpPr>
        <p:spPr>
          <a:xfrm>
            <a:off x="320040" y="3520440"/>
            <a:ext cx="2011680" cy="2743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5"/>
          <p:cNvSpPr/>
          <p:nvPr/>
        </p:nvSpPr>
        <p:spPr>
          <a:xfrm>
            <a:off x="393192" y="3520440"/>
            <a:ext cx="12801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Wave</a:t>
            </a:r>
            <a:endParaRPr lang="en-US" sz="1000" dirty="0"/>
          </a:p>
        </p:txBody>
      </p:sp>
      <p:sp>
        <p:nvSpPr>
          <p:cNvPr id="10" name="Text 6"/>
          <p:cNvSpPr/>
          <p:nvPr/>
        </p:nvSpPr>
        <p:spPr>
          <a:xfrm>
            <a:off x="1508760" y="3520440"/>
            <a:ext cx="777240" cy="274320"/>
          </a:xfrm>
          <a:prstGeom prst="rect">
            <a:avLst/>
          </a:prstGeom>
          <a:noFill/>
          <a:ln/>
        </p:spPr>
        <p:txBody>
          <a:bodyPr wrap="square" lIns="0" tIns="0" rIns="50800" bIns="0" rtlCol="0" anchor="ctr"/>
          <a:lstStyle/>
          <a:p>
            <a:pPr marL="0" indent="0" algn="r">
              <a:buNone/>
            </a:pPr>
            <a:r>
              <a:rPr lang="en-US" sz="9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100% Free</a:t>
            </a:r>
            <a:endParaRPr lang="en-US" sz="900" dirty="0"/>
          </a:p>
        </p:txBody>
      </p:sp>
      <p:sp>
        <p:nvSpPr>
          <p:cNvPr id="11" name="Text 7"/>
          <p:cNvSpPr/>
          <p:nvPr/>
        </p:nvSpPr>
        <p:spPr>
          <a:xfrm>
            <a:off x="411480" y="3840480"/>
            <a:ext cx="18288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Invoicing, accounting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&amp; receipts</a:t>
            </a:r>
            <a:endParaRPr lang="en-US" sz="1000" dirty="0"/>
          </a:p>
        </p:txBody>
      </p:sp>
      <p:sp>
        <p:nvSpPr>
          <p:cNvPr id="12" name="Shape 8"/>
          <p:cNvSpPr/>
          <p:nvPr/>
        </p:nvSpPr>
        <p:spPr>
          <a:xfrm>
            <a:off x="2514600" y="3520440"/>
            <a:ext cx="2011680" cy="100584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3" name="Shape 9"/>
          <p:cNvSpPr/>
          <p:nvPr/>
        </p:nvSpPr>
        <p:spPr>
          <a:xfrm>
            <a:off x="2514600" y="3520440"/>
            <a:ext cx="2011680" cy="2743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10"/>
          <p:cNvSpPr/>
          <p:nvPr/>
        </p:nvSpPr>
        <p:spPr>
          <a:xfrm>
            <a:off x="2587752" y="3520440"/>
            <a:ext cx="12801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Zoho Books</a:t>
            </a:r>
            <a:endParaRPr lang="en-US" sz="1000" dirty="0"/>
          </a:p>
        </p:txBody>
      </p:sp>
      <p:sp>
        <p:nvSpPr>
          <p:cNvPr id="15" name="Text 11"/>
          <p:cNvSpPr/>
          <p:nvPr/>
        </p:nvSpPr>
        <p:spPr>
          <a:xfrm>
            <a:off x="3703320" y="3520440"/>
            <a:ext cx="777240" cy="274320"/>
          </a:xfrm>
          <a:prstGeom prst="rect">
            <a:avLst/>
          </a:prstGeom>
          <a:noFill/>
          <a:ln/>
        </p:spPr>
        <p:txBody>
          <a:bodyPr wrap="square" lIns="0" tIns="0" rIns="50800" bIns="0" rtlCol="0" anchor="ctr"/>
          <a:lstStyle/>
          <a:p>
            <a:pPr marL="0" indent="0" algn="r">
              <a:buNone/>
            </a:pPr>
            <a:r>
              <a:rPr lang="en-US" sz="9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Free Tier</a:t>
            </a:r>
            <a:endParaRPr lang="en-US" sz="900" dirty="0"/>
          </a:p>
        </p:txBody>
      </p:sp>
      <p:sp>
        <p:nvSpPr>
          <p:cNvPr id="16" name="Text 12"/>
          <p:cNvSpPr/>
          <p:nvPr/>
        </p:nvSpPr>
        <p:spPr>
          <a:xfrm>
            <a:off x="2606040" y="3840480"/>
            <a:ext cx="18288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For businesses under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R2.5M revenue</a:t>
            </a:r>
            <a:endParaRPr lang="en-US" sz="1000" dirty="0"/>
          </a:p>
        </p:txBody>
      </p:sp>
      <p:sp>
        <p:nvSpPr>
          <p:cNvPr id="17" name="Shape 13"/>
          <p:cNvSpPr/>
          <p:nvPr/>
        </p:nvSpPr>
        <p:spPr>
          <a:xfrm>
            <a:off x="4709160" y="3520440"/>
            <a:ext cx="2011680" cy="100584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8" name="Shape 14"/>
          <p:cNvSpPr/>
          <p:nvPr/>
        </p:nvSpPr>
        <p:spPr>
          <a:xfrm>
            <a:off x="4709160" y="3520440"/>
            <a:ext cx="2011680" cy="2743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5"/>
          <p:cNvSpPr/>
          <p:nvPr/>
        </p:nvSpPr>
        <p:spPr>
          <a:xfrm>
            <a:off x="4782312" y="3520440"/>
            <a:ext cx="12801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Excel / Sheets</a:t>
            </a:r>
            <a:endParaRPr lang="en-US" sz="1000" dirty="0"/>
          </a:p>
        </p:txBody>
      </p:sp>
      <p:sp>
        <p:nvSpPr>
          <p:cNvPr id="20" name="Text 16"/>
          <p:cNvSpPr/>
          <p:nvPr/>
        </p:nvSpPr>
        <p:spPr>
          <a:xfrm>
            <a:off x="5897880" y="3520440"/>
            <a:ext cx="777240" cy="274320"/>
          </a:xfrm>
          <a:prstGeom prst="rect">
            <a:avLst/>
          </a:prstGeom>
          <a:noFill/>
          <a:ln/>
        </p:spPr>
        <p:txBody>
          <a:bodyPr wrap="square" lIns="0" tIns="0" rIns="50800" bIns="0" rtlCol="0" anchor="ctr"/>
          <a:lstStyle/>
          <a:p>
            <a:pPr marL="0" indent="0" algn="r">
              <a:buNone/>
            </a:pPr>
            <a:r>
              <a:rPr lang="en-US" sz="9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Free</a:t>
            </a:r>
            <a:endParaRPr lang="en-US" sz="900" dirty="0"/>
          </a:p>
        </p:txBody>
      </p:sp>
      <p:sp>
        <p:nvSpPr>
          <p:cNvPr id="21" name="Text 17"/>
          <p:cNvSpPr/>
          <p:nvPr/>
        </p:nvSpPr>
        <p:spPr>
          <a:xfrm>
            <a:off x="4800600" y="3840480"/>
            <a:ext cx="18288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Simple income &amp;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expense tracker</a:t>
            </a:r>
            <a:endParaRPr lang="en-US" sz="1000" dirty="0"/>
          </a:p>
        </p:txBody>
      </p:sp>
      <p:sp>
        <p:nvSpPr>
          <p:cNvPr id="22" name="Shape 18"/>
          <p:cNvSpPr/>
          <p:nvPr/>
        </p:nvSpPr>
        <p:spPr>
          <a:xfrm>
            <a:off x="6903720" y="3520440"/>
            <a:ext cx="2011680" cy="100584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23" name="Shape 19"/>
          <p:cNvSpPr/>
          <p:nvPr/>
        </p:nvSpPr>
        <p:spPr>
          <a:xfrm>
            <a:off x="6903720" y="3520440"/>
            <a:ext cx="2011680" cy="2743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0"/>
          <p:cNvSpPr/>
          <p:nvPr/>
        </p:nvSpPr>
        <p:spPr>
          <a:xfrm>
            <a:off x="6976872" y="3520440"/>
            <a:ext cx="12801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SME Toolkit SA</a:t>
            </a:r>
            <a:endParaRPr lang="en-US" sz="1000" dirty="0"/>
          </a:p>
        </p:txBody>
      </p:sp>
      <p:sp>
        <p:nvSpPr>
          <p:cNvPr id="25" name="Text 21"/>
          <p:cNvSpPr/>
          <p:nvPr/>
        </p:nvSpPr>
        <p:spPr>
          <a:xfrm>
            <a:off x="8092440" y="3520440"/>
            <a:ext cx="777240" cy="274320"/>
          </a:xfrm>
          <a:prstGeom prst="rect">
            <a:avLst/>
          </a:prstGeom>
          <a:noFill/>
          <a:ln/>
        </p:spPr>
        <p:txBody>
          <a:bodyPr wrap="square" lIns="0" tIns="0" rIns="50800" bIns="0" rtlCol="0" anchor="ctr"/>
          <a:lstStyle/>
          <a:p>
            <a:pPr marL="0" indent="0" algn="r">
              <a:buNone/>
            </a:pPr>
            <a:r>
              <a:rPr lang="en-US" sz="9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Free</a:t>
            </a:r>
            <a:endParaRPr lang="en-US" sz="900" dirty="0"/>
          </a:p>
        </p:txBody>
      </p:sp>
      <p:sp>
        <p:nvSpPr>
          <p:cNvPr id="26" name="Text 22"/>
          <p:cNvSpPr/>
          <p:nvPr/>
        </p:nvSpPr>
        <p:spPr>
          <a:xfrm>
            <a:off x="6995160" y="3840480"/>
            <a:ext cx="18288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Templates from IFC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&amp; Business Partners</a:t>
            </a:r>
            <a:endParaRPr lang="en-US" sz="1000" dirty="0"/>
          </a:p>
        </p:txBody>
      </p:sp>
      <p:sp>
        <p:nvSpPr>
          <p:cNvPr id="27" name="Shape 23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Shape 24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5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30" name="Text 26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31" name="Text 0">
            <a:extLst>
              <a:ext uri="{FF2B5EF4-FFF2-40B4-BE49-F238E27FC236}">
                <a16:creationId xmlns:a16="http://schemas.microsoft.com/office/drawing/2014/main" id="{32265AE5-8ABC-4069-3DA8-D06407148134}"/>
              </a:ext>
            </a:extLst>
          </p:cNvPr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BUILDING FINANCIAL MINDSET</a:t>
            </a:r>
            <a:endParaRPr lang="en-US" sz="1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992777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When to Get an Accountant</a:t>
            </a:r>
            <a:endParaRPr lang="en-US" sz="2800" dirty="0"/>
          </a:p>
        </p:txBody>
      </p:sp>
      <p:graphicFrame>
        <p:nvGraphicFramePr>
          <p:cNvPr id="1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598944"/>
              </p:ext>
            </p:extLst>
          </p:nvPr>
        </p:nvGraphicFramePr>
        <p:xfrm>
          <a:off x="457200" y="1541417"/>
          <a:ext cx="8229600" cy="1783080"/>
        </p:xfrm>
        <a:graphic>
          <a:graphicData uri="http://schemas.openxmlformats.org/drawingml/2006/table">
            <a:tbl>
              <a:tblPr/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40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Stage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Revenue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What to Do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Cost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2471A3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STARTUP</a:t>
                      </a:r>
                      <a:endParaRPr lang="en-US" sz="10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R0 – R500K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DIY with free software.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Use templates. File your own returns.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1E8449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R0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GROWING</a:t>
                      </a:r>
                      <a:endParaRPr lang="en-US" sz="10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R500K – R2M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Part-time bookkeeper.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Worth every cent for clean books.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R1.5K–R3K/mo</a:t>
                      </a:r>
                      <a:endParaRPr lang="en-US" sz="9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1E8449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SCALING</a:t>
                      </a:r>
                      <a:endParaRPr lang="en-US" sz="10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R2M+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Registered accountant.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Compliance, tax strategy, funder-ready financials.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R5K–R15K/mo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hape 2"/>
          <p:cNvSpPr/>
          <p:nvPr/>
        </p:nvSpPr>
        <p:spPr>
          <a:xfrm>
            <a:off x="457200" y="3553097"/>
            <a:ext cx="8229600" cy="4572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3"/>
          <p:cNvSpPr/>
          <p:nvPr/>
        </p:nvSpPr>
        <p:spPr>
          <a:xfrm>
            <a:off x="457200" y="3553097"/>
            <a:ext cx="45720" cy="4572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4"/>
          <p:cNvSpPr/>
          <p:nvPr/>
        </p:nvSpPr>
        <p:spPr>
          <a:xfrm>
            <a:off x="731520" y="3553097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KEY TAKEAWAY:  You don’t need an accountant to start — but you do need clean records. The tools are free.</a:t>
            </a:r>
            <a:endParaRPr lang="en-US" sz="1100" dirty="0"/>
          </a:p>
        </p:txBody>
      </p:sp>
      <p:sp>
        <p:nvSpPr>
          <p:cNvPr id="9" name="Shape 5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Shape 6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7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2" name="Text 8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93752A6-BF96-7467-9F59-234325C66144}"/>
              </a:ext>
            </a:extLst>
          </p:cNvPr>
          <p:cNvSpPr/>
          <p:nvPr/>
        </p:nvSpPr>
        <p:spPr>
          <a:xfrm>
            <a:off x="640080" y="764177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BUILDING FINANCIAL MINDSET</a:t>
            </a:r>
            <a:endParaRPr lang="en-US" sz="1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235131" y="1417320"/>
            <a:ext cx="8534399" cy="2011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30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On a scale of 1 to 5,</a:t>
            </a:r>
            <a:r>
              <a:rPr lang="en-US" sz="3000" dirty="0"/>
              <a:t> </a:t>
            </a:r>
            <a:r>
              <a:rPr lang="en-US" sz="30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how </a:t>
            </a:r>
            <a:r>
              <a:rPr lang="en-US" sz="3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clean are your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30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business finan</a:t>
            </a:r>
            <a:r>
              <a:rPr lang="en-US" sz="3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ces</a:t>
            </a:r>
            <a:endParaRPr lang="en-US" sz="3000" dirty="0"/>
          </a:p>
          <a:p>
            <a:pPr marL="0" indent="0" algn="ctr">
              <a:buNone/>
            </a:pPr>
            <a:r>
              <a:rPr lang="en-US" sz="30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right now?</a:t>
            </a:r>
            <a:endParaRPr lang="en-US" sz="3000" dirty="0"/>
          </a:p>
        </p:txBody>
      </p:sp>
      <p:sp>
        <p:nvSpPr>
          <p:cNvPr id="5" name="Shape 1"/>
          <p:cNvSpPr/>
          <p:nvPr/>
        </p:nvSpPr>
        <p:spPr>
          <a:xfrm>
            <a:off x="1143000" y="3291840"/>
            <a:ext cx="640080" cy="640080"/>
          </a:xfrm>
          <a:prstGeom prst="ellipse">
            <a:avLst/>
          </a:prstGeom>
          <a:solidFill>
            <a:srgbClr val="B03A2E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2"/>
          <p:cNvSpPr/>
          <p:nvPr/>
        </p:nvSpPr>
        <p:spPr>
          <a:xfrm>
            <a:off x="1143000" y="3291840"/>
            <a:ext cx="64008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914400" y="3977640"/>
            <a:ext cx="1097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What business</a:t>
            </a:r>
            <a:endParaRPr lang="en-US" sz="800" dirty="0"/>
          </a:p>
          <a:p>
            <a:pPr marL="0" indent="0" algn="ctr">
              <a:buNone/>
            </a:pPr>
            <a:r>
              <a:rPr lang="en-US" sz="8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account?</a:t>
            </a:r>
            <a:endParaRPr lang="en-US" sz="800" dirty="0"/>
          </a:p>
        </p:txBody>
      </p:sp>
      <p:sp>
        <p:nvSpPr>
          <p:cNvPr id="8" name="Shape 4"/>
          <p:cNvSpPr/>
          <p:nvPr/>
        </p:nvSpPr>
        <p:spPr>
          <a:xfrm>
            <a:off x="2697480" y="3291840"/>
            <a:ext cx="640080" cy="640080"/>
          </a:xfrm>
          <a:prstGeom prst="ellipse">
            <a:avLst/>
          </a:prstGeom>
          <a:solidFill>
            <a:srgbClr val="E67E2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5"/>
          <p:cNvSpPr/>
          <p:nvPr/>
        </p:nvSpPr>
        <p:spPr>
          <a:xfrm>
            <a:off x="2697480" y="3291840"/>
            <a:ext cx="64008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2468880" y="3977640"/>
            <a:ext cx="1097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It’s messy</a:t>
            </a:r>
            <a:endParaRPr lang="en-US" sz="800" dirty="0"/>
          </a:p>
          <a:p>
            <a:pPr marL="0" indent="0" algn="ctr">
              <a:buNone/>
            </a:pPr>
            <a:r>
              <a:rPr lang="en-US" sz="8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but exists</a:t>
            </a:r>
            <a:endParaRPr lang="en-US" sz="800" dirty="0"/>
          </a:p>
        </p:txBody>
      </p:sp>
      <p:sp>
        <p:nvSpPr>
          <p:cNvPr id="11" name="Shape 7"/>
          <p:cNvSpPr/>
          <p:nvPr/>
        </p:nvSpPr>
        <p:spPr>
          <a:xfrm>
            <a:off x="4251960" y="3291840"/>
            <a:ext cx="640080" cy="640080"/>
          </a:xfrm>
          <a:prstGeom prst="ellipse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8"/>
          <p:cNvSpPr/>
          <p:nvPr/>
        </p:nvSpPr>
        <p:spPr>
          <a:xfrm>
            <a:off x="4251960" y="3291840"/>
            <a:ext cx="64008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4023360" y="3977640"/>
            <a:ext cx="1097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Getting</a:t>
            </a:r>
            <a:endParaRPr lang="en-US" sz="800" dirty="0"/>
          </a:p>
          <a:p>
            <a:pPr marL="0" indent="0" algn="ctr">
              <a:buNone/>
            </a:pPr>
            <a:r>
              <a:rPr lang="en-US" sz="8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there</a:t>
            </a:r>
            <a:endParaRPr lang="en-US" sz="800" dirty="0"/>
          </a:p>
        </p:txBody>
      </p:sp>
      <p:sp>
        <p:nvSpPr>
          <p:cNvPr id="14" name="Shape 10"/>
          <p:cNvSpPr/>
          <p:nvPr/>
        </p:nvSpPr>
        <p:spPr>
          <a:xfrm>
            <a:off x="5806440" y="3291840"/>
            <a:ext cx="640080" cy="640080"/>
          </a:xfrm>
          <a:prstGeom prst="ellipse">
            <a:avLst/>
          </a:prstGeom>
          <a:solidFill>
            <a:srgbClr val="27AE6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1"/>
          <p:cNvSpPr/>
          <p:nvPr/>
        </p:nvSpPr>
        <p:spPr>
          <a:xfrm>
            <a:off x="5806440" y="3291840"/>
            <a:ext cx="64008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4</a:t>
            </a:r>
            <a:endParaRPr lang="en-US" sz="2400" dirty="0"/>
          </a:p>
        </p:txBody>
      </p:sp>
      <p:sp>
        <p:nvSpPr>
          <p:cNvPr id="16" name="Text 12"/>
          <p:cNvSpPr/>
          <p:nvPr/>
        </p:nvSpPr>
        <p:spPr>
          <a:xfrm>
            <a:off x="5577840" y="3977640"/>
            <a:ext cx="1097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Pretty</a:t>
            </a: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good</a:t>
            </a: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Shape 13"/>
          <p:cNvSpPr/>
          <p:nvPr/>
        </p:nvSpPr>
        <p:spPr>
          <a:xfrm>
            <a:off x="7360920" y="3291840"/>
            <a:ext cx="640080" cy="640080"/>
          </a:xfrm>
          <a:prstGeom prst="ellipse">
            <a:avLst/>
          </a:prstGeom>
          <a:solidFill>
            <a:srgbClr val="1E844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7360920" y="3291840"/>
            <a:ext cx="64008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5</a:t>
            </a:r>
            <a:endParaRPr lang="en-US" sz="2400" dirty="0"/>
          </a:p>
        </p:txBody>
      </p:sp>
      <p:sp>
        <p:nvSpPr>
          <p:cNvPr id="19" name="Text 15"/>
          <p:cNvSpPr/>
          <p:nvPr/>
        </p:nvSpPr>
        <p:spPr>
          <a:xfrm>
            <a:off x="7132320" y="3977640"/>
            <a:ext cx="10972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Investor-</a:t>
            </a: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ready</a:t>
            </a: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2" name="Picture 21" descr="A gold horse head logo&#10;&#10;AI-generated content may be incorrect.">
            <a:extLst>
              <a:ext uri="{FF2B5EF4-FFF2-40B4-BE49-F238E27FC236}">
                <a16:creationId xmlns:a16="http://schemas.microsoft.com/office/drawing/2014/main" id="{78B94B44-6E61-0215-21E1-C2ECA431B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675" y="58265"/>
            <a:ext cx="1337310" cy="1359055"/>
          </a:xfrm>
          <a:prstGeom prst="rect">
            <a:avLst/>
          </a:prstGeom>
        </p:spPr>
      </p:pic>
      <p:pic>
        <p:nvPicPr>
          <p:cNvPr id="23" name="Image 2" descr="preencoded.png">
            <a:extLst>
              <a:ext uri="{FF2B5EF4-FFF2-40B4-BE49-F238E27FC236}">
                <a16:creationId xmlns:a16="http://schemas.microsoft.com/office/drawing/2014/main" id="{94B9397D-D511-89C2-4A4A-5EEDC2769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61688"/>
            <a:ext cx="5385732" cy="78638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40080" y="1554480"/>
            <a:ext cx="3657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E C T I O N  2</a:t>
            </a:r>
            <a:endParaRPr lang="en-US" sz="1100" dirty="0"/>
          </a:p>
        </p:txBody>
      </p:sp>
      <p:sp>
        <p:nvSpPr>
          <p:cNvPr id="5" name="Text 1"/>
          <p:cNvSpPr/>
          <p:nvPr/>
        </p:nvSpPr>
        <p:spPr>
          <a:xfrm>
            <a:off x="640080" y="1920240"/>
            <a:ext cx="64008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What to</a:t>
            </a:r>
            <a:endParaRPr lang="en-US" sz="4200" dirty="0"/>
          </a:p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Watch Out For</a:t>
            </a:r>
            <a:endParaRPr lang="en-US" sz="4200" dirty="0"/>
          </a:p>
        </p:txBody>
      </p:sp>
      <p:sp>
        <p:nvSpPr>
          <p:cNvPr id="6" name="Shape 2"/>
          <p:cNvSpPr/>
          <p:nvPr/>
        </p:nvSpPr>
        <p:spPr>
          <a:xfrm>
            <a:off x="640080" y="3429000"/>
            <a:ext cx="2011680" cy="27432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640080" y="3611880"/>
            <a:ext cx="54864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Not all money is good money.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Know the traps before they find you.</a:t>
            </a:r>
            <a:endParaRPr lang="en-US" sz="1300" dirty="0"/>
          </a:p>
        </p:txBody>
      </p:sp>
      <p:pic>
        <p:nvPicPr>
          <p:cNvPr id="10" name="Picture 9" descr="A gold horse head logo&#10;&#10;AI-generated content may be incorrect.">
            <a:extLst>
              <a:ext uri="{FF2B5EF4-FFF2-40B4-BE49-F238E27FC236}">
                <a16:creationId xmlns:a16="http://schemas.microsoft.com/office/drawing/2014/main" id="{32F5F54D-9CD1-D776-9268-4B91D2BC5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1" y="186467"/>
            <a:ext cx="1256148" cy="1276573"/>
          </a:xfrm>
          <a:prstGeom prst="rect">
            <a:avLst/>
          </a:prstGeom>
        </p:spPr>
      </p:pic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84E49C96-B01E-B3A6-D9CA-841730C23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61688"/>
            <a:ext cx="5385732" cy="78638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Don’t Rush Into Loans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97280"/>
            <a:ext cx="8229600" cy="11887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45720" cy="1188720"/>
          </a:xfrm>
          <a:prstGeom prst="rect">
            <a:avLst/>
          </a:prstGeom>
          <a:solidFill>
            <a:srgbClr val="B03A2E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731520" y="118872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B03A2E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TRAP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31520" y="1463040"/>
            <a:ext cx="768096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Many first-time entrepreneurs equate “funding” with “loan.” They borrow before generating consistent revenue, take on repayment terms they can’t sustain and end up worse off. </a:t>
            </a:r>
          </a:p>
          <a:p>
            <a:pPr marL="0" indent="0">
              <a:buNone/>
            </a:pPr>
            <a:endParaRPr lang="en-US" sz="1200" dirty="0">
              <a:solidFill>
                <a:srgbClr val="444645"/>
              </a:solidFill>
              <a:latin typeface="Futura" pitchFamily="34" charset="0"/>
              <a:ea typeface="Futura" pitchFamily="34" charset="-122"/>
              <a:cs typeface="Futura" pitchFamily="34" charset="-120"/>
            </a:endParaRPr>
          </a:p>
          <a:p>
            <a:pPr marL="0" indent="0" algn="ctr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 loan is not a business plan — it’s a tool, and a dangerous one if misused.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457200" y="246888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BEFORE YOU BORROW, ASK:</a:t>
            </a:r>
            <a:endParaRPr lang="en-US" sz="1100" dirty="0"/>
          </a:p>
        </p:txBody>
      </p:sp>
      <p:graphicFrame>
        <p:nvGraphicFramePr>
          <p:cNvPr id="1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510852"/>
              </p:ext>
            </p:extLst>
          </p:nvPr>
        </p:nvGraphicFramePr>
        <p:xfrm>
          <a:off x="457200" y="2743200"/>
          <a:ext cx="8229600" cy="1473200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#</a:t>
                      </a:r>
                      <a:endParaRPr lang="en-US" sz="9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76200" marR="762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Question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If the answer is no…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DA962B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1</a:t>
                      </a:r>
                      <a:endParaRPr lang="en-US" sz="11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76200" marR="762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Do I have revenue to repay?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Use grants or bootstrapping instead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DA962B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2</a:t>
                      </a:r>
                      <a:endParaRPr lang="en-US" sz="11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76200" marR="762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What exactly is this money for?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Vague answers = vague outcomes. Funders want specifics.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DA962B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3</a:t>
                      </a:r>
                      <a:endParaRPr lang="en-US" sz="11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76200" marR="762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What’s the total cost of borrowing?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Interest + fees + opportunity cost. Calculate before signing.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DA962B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4</a:t>
                      </a:r>
                      <a:endParaRPr lang="en-US" sz="11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76200" marR="762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Is there a non-debt alternative?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Grants, incubators — check first.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Shape 7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8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9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4" name="Text 10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8F326205-2DE3-7DF1-2940-83161A8E74F9}"/>
              </a:ext>
            </a:extLst>
          </p:cNvPr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WHAT TO WATCH OUT FOR</a:t>
            </a: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 amt="85000"/>
          </a:blip>
          <a:srcRect/>
          <a:stretch/>
        </p:blipFill>
        <p:spPr>
          <a:xfrm>
            <a:off x="5486400" y="22860"/>
            <a:ext cx="3657600" cy="4572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WHAT TO WATCH OUT FOR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48640"/>
            <a:ext cx="777240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Transaction-Based Loans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(POS Lending)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234440"/>
            <a:ext cx="8229600" cy="100584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234440"/>
            <a:ext cx="45720" cy="100584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731520" y="132588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HOW IT WORKS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31520" y="1600200"/>
            <a:ext cx="768096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POS providers like Yoco, </a:t>
            </a:r>
            <a:r>
              <a:rPr lang="en-US" sz="1200" dirty="0" err="1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iKhokha</a:t>
            </a: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and banks and now offer “advances” based on transaction history. Retail Capital (now TymeBank) pioneered this. </a:t>
            </a:r>
          </a:p>
          <a:p>
            <a:pPr marL="0" indent="0">
              <a:buNone/>
            </a:pPr>
            <a:endParaRPr lang="en-US" sz="1200" dirty="0">
              <a:solidFill>
                <a:srgbClr val="444645"/>
              </a:solidFill>
              <a:latin typeface="Futura" pitchFamily="34" charset="0"/>
              <a:ea typeface="Futura" pitchFamily="34" charset="-122"/>
              <a:cs typeface="Futura" pitchFamily="34" charset="-120"/>
            </a:endParaRPr>
          </a:p>
          <a:p>
            <a:pPr marL="0" indent="0" algn="ctr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Quick to get, but costs add up fast.</a:t>
            </a:r>
            <a:endParaRPr lang="en-US" sz="1200" dirty="0"/>
          </a:p>
        </p:txBody>
      </p:sp>
      <p:graphicFrame>
        <p:nvGraphicFramePr>
          <p:cNvPr id="1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2377440"/>
          <a:ext cx="8229600" cy="1498600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ADVANTAGES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844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WATCH OUT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3A2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Fast approval (24–48 hours)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Effective interest can exceed 30–50%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No traditional credit check required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Daily deductions squeeze cash flow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Repayments flex with daily sales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Easy to stack multiple advances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Accessible to informal businesses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Not building credit history with banks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Shape 6"/>
          <p:cNvSpPr/>
          <p:nvPr/>
        </p:nvSpPr>
        <p:spPr>
          <a:xfrm>
            <a:off x="457200" y="4251960"/>
            <a:ext cx="8229600" cy="4572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7"/>
          <p:cNvSpPr/>
          <p:nvPr/>
        </p:nvSpPr>
        <p:spPr>
          <a:xfrm>
            <a:off x="457200" y="4251960"/>
            <a:ext cx="45720" cy="4572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8"/>
          <p:cNvSpPr/>
          <p:nvPr/>
        </p:nvSpPr>
        <p:spPr>
          <a:xfrm>
            <a:off x="731520" y="425196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KEY TAKEAWAY:  POS advances are a tool, not a strategy. Know the true cost before you sign.</a:t>
            </a:r>
            <a:endParaRPr lang="en-US" sz="1100" dirty="0"/>
          </a:p>
        </p:txBody>
      </p:sp>
      <p:sp>
        <p:nvSpPr>
          <p:cNvPr id="13" name="Shape 9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Shape 10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1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6" name="Text 12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Alternatives to Loans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40080" y="96012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Before borrowing, explore these non-debt options in South Africa: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457200" y="1325880"/>
            <a:ext cx="8229600" cy="621792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7" name="Shape 4"/>
          <p:cNvSpPr/>
          <p:nvPr/>
        </p:nvSpPr>
        <p:spPr>
          <a:xfrm>
            <a:off x="457200" y="1325880"/>
            <a:ext cx="45720" cy="621792"/>
          </a:xfrm>
          <a:prstGeom prst="rect">
            <a:avLst/>
          </a:prstGeom>
          <a:solidFill>
            <a:srgbClr val="1E844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731520" y="1371600"/>
            <a:ext cx="1371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E8449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GRANTS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31520" y="1645920"/>
            <a:ext cx="3840480" cy="237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Free money you don’t repay — competitive but worth the effort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4754880" y="1399032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SEFA Youth Fund, NEF, DTI incentives, NYDA, IDC</a:t>
            </a:r>
            <a:endParaRPr lang="en-US" sz="1100" dirty="0"/>
          </a:p>
        </p:txBody>
      </p:sp>
      <p:sp>
        <p:nvSpPr>
          <p:cNvPr id="11" name="Shape 8"/>
          <p:cNvSpPr/>
          <p:nvPr/>
        </p:nvSpPr>
        <p:spPr>
          <a:xfrm>
            <a:off x="457200" y="2057400"/>
            <a:ext cx="8229600" cy="621792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2" name="Shape 9"/>
          <p:cNvSpPr/>
          <p:nvPr/>
        </p:nvSpPr>
        <p:spPr>
          <a:xfrm>
            <a:off x="457200" y="2057400"/>
            <a:ext cx="45720" cy="621792"/>
          </a:xfrm>
          <a:prstGeom prst="rect">
            <a:avLst/>
          </a:prstGeom>
          <a:solidFill>
            <a:srgbClr val="2471A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0"/>
          <p:cNvSpPr/>
          <p:nvPr/>
        </p:nvSpPr>
        <p:spPr>
          <a:xfrm>
            <a:off x="731520" y="2103120"/>
            <a:ext cx="1371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2471A3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SUBSIDIES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31520" y="2377440"/>
            <a:ext cx="3840480" cy="237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Government rebates that reduce costs and improve margins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4754880" y="2130552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SARS Employment Tax Incentive, BBBEE, Skills levies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457200" y="2788920"/>
            <a:ext cx="8229600" cy="621792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7" name="Shape 14"/>
          <p:cNvSpPr/>
          <p:nvPr/>
        </p:nvSpPr>
        <p:spPr>
          <a:xfrm>
            <a:off x="457200" y="2788920"/>
            <a:ext cx="45720" cy="621792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731520" y="2834640"/>
            <a:ext cx="1371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DFIs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31520" y="3108960"/>
            <a:ext cx="3840480" cy="237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Patient capital at favourable rates from development institutions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4754880" y="2862072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SEFA, IDC, NEF, DBSA, Land Bank</a:t>
            </a:r>
            <a:endParaRPr lang="en-US" sz="1100" dirty="0"/>
          </a:p>
        </p:txBody>
      </p:sp>
      <p:sp>
        <p:nvSpPr>
          <p:cNvPr id="21" name="Shape 18"/>
          <p:cNvSpPr/>
          <p:nvPr/>
        </p:nvSpPr>
        <p:spPr>
          <a:xfrm>
            <a:off x="457200" y="3520440"/>
            <a:ext cx="8229600" cy="621792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22" name="Shape 19"/>
          <p:cNvSpPr/>
          <p:nvPr/>
        </p:nvSpPr>
        <p:spPr>
          <a:xfrm>
            <a:off x="457200" y="3520440"/>
            <a:ext cx="45720" cy="621792"/>
          </a:xfrm>
          <a:prstGeom prst="rect">
            <a:avLst/>
          </a:prstGeom>
          <a:solidFill>
            <a:srgbClr val="7D3C9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0"/>
          <p:cNvSpPr/>
          <p:nvPr/>
        </p:nvSpPr>
        <p:spPr>
          <a:xfrm>
            <a:off x="731520" y="3566160"/>
            <a:ext cx="137160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7D3C98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COMPETITIONS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731520" y="3840480"/>
            <a:ext cx="3840480" cy="237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Win funding + mentorship + visibility. High effort, high reward.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4754880" y="3593592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SAB Foundation, Enygma Ventures, Allan Gray Orbis</a:t>
            </a:r>
            <a:endParaRPr lang="en-US" sz="1100" dirty="0"/>
          </a:p>
        </p:txBody>
      </p:sp>
      <p:sp>
        <p:nvSpPr>
          <p:cNvPr id="26" name="Shape 23"/>
          <p:cNvSpPr/>
          <p:nvPr/>
        </p:nvSpPr>
        <p:spPr>
          <a:xfrm>
            <a:off x="457200" y="4343400"/>
            <a:ext cx="8229600" cy="4572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4"/>
          <p:cNvSpPr/>
          <p:nvPr/>
        </p:nvSpPr>
        <p:spPr>
          <a:xfrm>
            <a:off x="457200" y="4343400"/>
            <a:ext cx="45720" cy="4572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5"/>
          <p:cNvSpPr/>
          <p:nvPr/>
        </p:nvSpPr>
        <p:spPr>
          <a:xfrm>
            <a:off x="731520" y="434340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KEY TAKEAWAY:  Debt should be your last option, not your first reflex. The alternatives are there — most entrepreneurs just don’t look.</a:t>
            </a:r>
            <a:endParaRPr lang="en-US" sz="1100" dirty="0"/>
          </a:p>
        </p:txBody>
      </p:sp>
      <p:sp>
        <p:nvSpPr>
          <p:cNvPr id="29" name="Shape 26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Shape 27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8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32" name="Text 29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33" name="Text 0">
            <a:extLst>
              <a:ext uri="{FF2B5EF4-FFF2-40B4-BE49-F238E27FC236}">
                <a16:creationId xmlns:a16="http://schemas.microsoft.com/office/drawing/2014/main" id="{1B06046D-CFA2-23AC-7CFD-C7353147CE94}"/>
              </a:ext>
            </a:extLst>
          </p:cNvPr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WHAT TO WATCH OUT FOR</a:t>
            </a:r>
            <a:endParaRPr lang="en-US" sz="1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" y="365760"/>
            <a:ext cx="1097280" cy="111654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0080" y="1554480"/>
            <a:ext cx="3657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E C T I O N  3</a:t>
            </a:r>
            <a:endParaRPr lang="en-US" sz="1100" dirty="0"/>
          </a:p>
        </p:txBody>
      </p:sp>
      <p:sp>
        <p:nvSpPr>
          <p:cNvPr id="5" name="Text 1"/>
          <p:cNvSpPr/>
          <p:nvPr/>
        </p:nvSpPr>
        <p:spPr>
          <a:xfrm>
            <a:off x="640080" y="1920240"/>
            <a:ext cx="64008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The Funding</a:t>
            </a:r>
            <a:endParaRPr lang="en-US" sz="4200" dirty="0"/>
          </a:p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Landscape</a:t>
            </a:r>
            <a:endParaRPr lang="en-US" sz="4200" dirty="0"/>
          </a:p>
        </p:txBody>
      </p:sp>
      <p:sp>
        <p:nvSpPr>
          <p:cNvPr id="6" name="Shape 2"/>
          <p:cNvSpPr/>
          <p:nvPr/>
        </p:nvSpPr>
        <p:spPr>
          <a:xfrm>
            <a:off x="640080" y="3429000"/>
            <a:ext cx="2011680" cy="27432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640080" y="3611880"/>
            <a:ext cx="54864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full spectrum of funding types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available in South Africa</a:t>
            </a:r>
            <a:endParaRPr lang="en-US" sz="13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61688"/>
            <a:ext cx="5385732" cy="78638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27432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BIG PICTURE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0292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Funding Is More Than Money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51560"/>
            <a:ext cx="5029200" cy="246888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51560"/>
            <a:ext cx="45720" cy="246888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685800" y="1097280"/>
            <a:ext cx="4572000" cy="1005840"/>
          </a:xfrm>
          <a:prstGeom prst="rect">
            <a:avLst/>
          </a:prstGeom>
          <a:noFill/>
          <a:ln/>
        </p:spPr>
        <p:txBody>
          <a:bodyPr wrap="square" lIns="76200" tIns="101600" rIns="101600" bIns="76200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Whether you are a pre-revenue startup trying to get off the ground, or an established SME looking to scale, </a:t>
            </a:r>
            <a:r>
              <a:rPr lang="en-US" sz="13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right capital at the right time can be the difference between stagnation and exponential growth.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40080" y="2237763"/>
            <a:ext cx="4572000" cy="1097280"/>
          </a:xfrm>
          <a:prstGeom prst="rect">
            <a:avLst/>
          </a:prstGeom>
          <a:noFill/>
          <a:ln/>
        </p:spPr>
        <p:txBody>
          <a:bodyPr wrap="square" lIns="76200" tIns="101600" rIns="101600" bIns="76200" rtlCol="0" anchor="t"/>
          <a:lstStyle/>
          <a:p>
            <a:pPr marL="0" indent="0">
              <a:buNone/>
            </a:pPr>
            <a:r>
              <a:rPr lang="en-US" sz="13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Here’s the reality most entrepreneurs miss:
</a:t>
            </a: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Funders do not hand over money to good ideas. They invest in businesses that demonstrate </a:t>
            </a:r>
            <a:r>
              <a:rPr lang="en-US" sz="15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readiness</a:t>
            </a: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— discipline, structure and a clear path to growth.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5760720" y="1051560"/>
            <a:ext cx="2926080" cy="7315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Shape 7"/>
          <p:cNvSpPr/>
          <p:nvPr/>
        </p:nvSpPr>
        <p:spPr>
          <a:xfrm>
            <a:off x="5760720" y="1051560"/>
            <a:ext cx="502920" cy="73152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5760720" y="1051560"/>
            <a:ext cx="50292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222323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01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400800" y="1124712"/>
            <a:ext cx="21945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DISCIPLINE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6400800" y="1399032"/>
            <a:ext cx="2194560" cy="329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Financial habits and compliance that prove you manage money responsibly</a:t>
            </a:r>
            <a:endParaRPr lang="en-US" sz="1000" dirty="0"/>
          </a:p>
        </p:txBody>
      </p:sp>
      <p:sp>
        <p:nvSpPr>
          <p:cNvPr id="14" name="Shape 11"/>
          <p:cNvSpPr/>
          <p:nvPr/>
        </p:nvSpPr>
        <p:spPr>
          <a:xfrm>
            <a:off x="5760720" y="1874520"/>
            <a:ext cx="2926080" cy="7315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Shape 12"/>
          <p:cNvSpPr/>
          <p:nvPr/>
        </p:nvSpPr>
        <p:spPr>
          <a:xfrm>
            <a:off x="5760720" y="1874520"/>
            <a:ext cx="502920" cy="73152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3"/>
          <p:cNvSpPr/>
          <p:nvPr/>
        </p:nvSpPr>
        <p:spPr>
          <a:xfrm>
            <a:off x="5760720" y="1874520"/>
            <a:ext cx="50292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222323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02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6400800" y="1947672"/>
            <a:ext cx="21945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STRUCTURE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6400800" y="2221992"/>
            <a:ext cx="2194560" cy="329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Records, governance, and systems that show a real, investable business</a:t>
            </a:r>
            <a:endParaRPr lang="en-US" sz="1000" dirty="0"/>
          </a:p>
        </p:txBody>
      </p:sp>
      <p:sp>
        <p:nvSpPr>
          <p:cNvPr id="19" name="Shape 16"/>
          <p:cNvSpPr/>
          <p:nvPr/>
        </p:nvSpPr>
        <p:spPr>
          <a:xfrm>
            <a:off x="5760720" y="2697480"/>
            <a:ext cx="2926080" cy="73152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7"/>
          <p:cNvSpPr/>
          <p:nvPr/>
        </p:nvSpPr>
        <p:spPr>
          <a:xfrm>
            <a:off x="5760720" y="2697480"/>
            <a:ext cx="502920" cy="73152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8"/>
          <p:cNvSpPr/>
          <p:nvPr/>
        </p:nvSpPr>
        <p:spPr>
          <a:xfrm>
            <a:off x="5760720" y="2697480"/>
            <a:ext cx="50292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222323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03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6400800" y="2770632"/>
            <a:ext cx="219456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GROWTH PATH 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6400800" y="3044952"/>
            <a:ext cx="2194560" cy="329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Evidence of revenue potential and a credible growth trajectory</a:t>
            </a:r>
            <a:endParaRPr lang="en-US" sz="1000" dirty="0"/>
          </a:p>
        </p:txBody>
      </p:sp>
      <p:sp>
        <p:nvSpPr>
          <p:cNvPr id="24" name="Shape 21"/>
          <p:cNvSpPr/>
          <p:nvPr/>
        </p:nvSpPr>
        <p:spPr>
          <a:xfrm>
            <a:off x="457200" y="3703320"/>
            <a:ext cx="8229600" cy="4572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Shape 22"/>
          <p:cNvSpPr/>
          <p:nvPr/>
        </p:nvSpPr>
        <p:spPr>
          <a:xfrm>
            <a:off x="457200" y="3703320"/>
            <a:ext cx="45720" cy="4572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23"/>
          <p:cNvSpPr/>
          <p:nvPr/>
        </p:nvSpPr>
        <p:spPr>
          <a:xfrm>
            <a:off x="731520" y="370332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This masterclass is about building funding readiness </a:t>
            </a:r>
            <a:r>
              <a:rPr lang="en-US" sz="14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from the inside out.</a:t>
            </a:r>
            <a:endParaRPr lang="en-US" sz="1400" dirty="0"/>
          </a:p>
        </p:txBody>
      </p:sp>
      <p:pic>
        <p:nvPicPr>
          <p:cNvPr id="28" name="Image 2" descr="preencoded.png">
            <a:extLst>
              <a:ext uri="{FF2B5EF4-FFF2-40B4-BE49-F238E27FC236}">
                <a16:creationId xmlns:a16="http://schemas.microsoft.com/office/drawing/2014/main" id="{DDDF1CA9-1C8A-6E42-9223-729F36BE8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1688"/>
            <a:ext cx="5385732" cy="78638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10058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FUNDING LANDSCAPE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12344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Types of Funding in South Africa</a:t>
            </a:r>
            <a:endParaRPr lang="en-US" sz="2200" dirty="0"/>
          </a:p>
        </p:txBody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708752"/>
              </p:ext>
            </p:extLst>
          </p:nvPr>
        </p:nvGraphicFramePr>
        <p:xfrm>
          <a:off x="457200" y="1691640"/>
          <a:ext cx="4846320" cy="2438400"/>
        </p:xfrm>
        <a:graphic>
          <a:graphicData uri="http://schemas.openxmlformats.org/drawingml/2006/table">
            <a:tbl>
              <a:tblPr/>
              <a:tblGrid>
                <a:gridCol w="822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Type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What It Is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Best Stage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Key Risk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2471A3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FFF</a:t>
                      </a:r>
                      <a:endParaRPr lang="en-US" sz="9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Friends, Family &amp; Fools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Pre-revenue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Relationship damage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7D3C98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EQUITY</a:t>
                      </a:r>
                      <a:endParaRPr lang="en-US" sz="9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Angel / VC Investment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Growth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Dilution / loss of control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B03A2E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DEBT</a:t>
                      </a:r>
                      <a:endParaRPr lang="en-US" sz="9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Bank Loans &amp; Credit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Revenue stage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Repayment burden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1E8449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GRANTS</a:t>
                      </a:r>
                      <a:endParaRPr lang="en-US" sz="9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Government &amp; Donor Grants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Any stage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Highly competitive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b="1" dirty="0">
                          <a:solidFill>
                            <a:srgbClr val="DA962B"/>
                          </a:solidFill>
                          <a:latin typeface="LEMON MILK" pitchFamily="34" charset="0"/>
                          <a:ea typeface="LEMON MILK" pitchFamily="34" charset="-122"/>
                          <a:cs typeface="LEMON MILK" pitchFamily="34" charset="-120"/>
                        </a:rPr>
                        <a:t>DFIs</a:t>
                      </a:r>
                      <a:endParaRPr lang="en-US" sz="900" dirty="0">
                        <a:latin typeface="LEMON MILK" charset="0"/>
                        <a:ea typeface="LEMON MILK" charset="0"/>
                        <a:cs typeface="LEMON MILK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Development Finance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Established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Slow process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Chart 0"/>
          <p:cNvGraphicFramePr/>
          <p:nvPr/>
        </p:nvGraphicFramePr>
        <p:xfrm>
          <a:off x="5486400" y="1005840"/>
          <a:ext cx="3200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2"/>
          <p:cNvSpPr/>
          <p:nvPr/>
        </p:nvSpPr>
        <p:spPr>
          <a:xfrm>
            <a:off x="457200" y="4434840"/>
            <a:ext cx="82296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i="1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We’ll explore each type in detail in Masterclass 2: Access to Funding</a:t>
            </a:r>
            <a:endParaRPr lang="en-US" sz="900" dirty="0"/>
          </a:p>
        </p:txBody>
      </p:sp>
      <p:sp>
        <p:nvSpPr>
          <p:cNvPr id="8" name="Shape 3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4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5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1" name="Text 6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TYPES OF FUNDING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Friends, Family &amp; Fools (FFF)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97280"/>
            <a:ext cx="4572000" cy="34747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45720" cy="3474720"/>
          </a:xfrm>
          <a:prstGeom prst="rect">
            <a:avLst/>
          </a:prstGeom>
          <a:solidFill>
            <a:srgbClr val="2471A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731520" y="1188720"/>
            <a:ext cx="411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2471A3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PURPOSE &amp; BEST PRACTICES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31520" y="1463040"/>
            <a:ext cx="41148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FFF is often the first capital entrepreneurs access. It’s based on personal trust, not track record.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31520" y="1965960"/>
            <a:ext cx="4114800" cy="2377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Always put the agreement in writing — even with family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Define it: gift, loan, or equity share?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Set repayment terms or return expectations upfront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Treat it with the same seriousness as a bank loan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Report back regularly — respect their investment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5212080" y="1097280"/>
            <a:ext cx="3474720" cy="13716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5212080" y="1143000"/>
            <a:ext cx="347472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2471A3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38%</a:t>
            </a:r>
            <a:endParaRPr lang="en-US" sz="4800" dirty="0"/>
          </a:p>
        </p:txBody>
      </p:sp>
      <p:sp>
        <p:nvSpPr>
          <p:cNvPr id="12" name="Text 9"/>
          <p:cNvSpPr/>
          <p:nvPr/>
        </p:nvSpPr>
        <p:spPr>
          <a:xfrm>
            <a:off x="5212080" y="1783080"/>
            <a:ext cx="347472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of SA startups use FFF</a:t>
            </a:r>
            <a:endParaRPr lang="en-US" sz="900" dirty="0"/>
          </a:p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as their first source of capital</a:t>
            </a:r>
            <a:endParaRPr lang="en-US" sz="900" dirty="0"/>
          </a:p>
        </p:txBody>
      </p:sp>
      <p:sp>
        <p:nvSpPr>
          <p:cNvPr id="13" name="Shape 10"/>
          <p:cNvSpPr/>
          <p:nvPr/>
        </p:nvSpPr>
        <p:spPr>
          <a:xfrm>
            <a:off x="5212080" y="2606040"/>
            <a:ext cx="3474720" cy="169164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5212080" y="2697480"/>
            <a:ext cx="347472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B03A2E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WARNING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5394960" y="3017520"/>
            <a:ext cx="310896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Mixing money and relationships without clear terms is the #1 cause of family business disputes in SA.</a:t>
            </a:r>
            <a:endParaRPr lang="en-US" sz="1000" dirty="0"/>
          </a:p>
          <a:p>
            <a:pPr marL="0" indent="0" algn="ctr">
              <a:buNone/>
            </a:pPr>
            <a:endParaRPr lang="en-US" sz="10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Write it down.</a:t>
            </a:r>
            <a:endParaRPr lang="en-US" sz="1000" dirty="0"/>
          </a:p>
        </p:txBody>
      </p:sp>
      <p:sp>
        <p:nvSpPr>
          <p:cNvPr id="16" name="Shape 13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Shape 14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9" name="Text 16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Equity Funding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97280"/>
            <a:ext cx="4572000" cy="34747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45720" cy="3474720"/>
          </a:xfrm>
          <a:prstGeom prst="rect">
            <a:avLst/>
          </a:prstGeom>
          <a:solidFill>
            <a:srgbClr val="7D3C9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731520" y="1188720"/>
            <a:ext cx="411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7D3C9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HOW IT WORKS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31520" y="1463040"/>
            <a:ext cx="41148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Sell a share of your business in exchange for capital. The investor becomes a co-owner and shares your risk.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31520" y="1965960"/>
            <a:ext cx="4114800" cy="2377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Dilution: giving up 30% means less control &amp; profit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Investors want exit plans — how they get returns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Valuation matters: don’t undersell or overinflate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Smart money &gt; dumb money: choose for value add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Best for high-growth businesses needing fuel to scale</a:t>
            </a:r>
            <a:endParaRPr lang="en-US" sz="1200" dirty="0"/>
          </a:p>
        </p:txBody>
      </p:sp>
      <p:graphicFrame>
        <p:nvGraphicFramePr>
          <p:cNvPr id="10" name="Chart 0"/>
          <p:cNvGraphicFramePr/>
          <p:nvPr/>
        </p:nvGraphicFramePr>
        <p:xfrm>
          <a:off x="5212080" y="1097280"/>
          <a:ext cx="347472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Shape 7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8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9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4" name="Text 10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15" name="Text 0">
            <a:extLst>
              <a:ext uri="{FF2B5EF4-FFF2-40B4-BE49-F238E27FC236}">
                <a16:creationId xmlns:a16="http://schemas.microsoft.com/office/drawing/2014/main" id="{5894B0F3-8921-7C5C-D15C-143BDA6D2708}"/>
              </a:ext>
            </a:extLst>
          </p:cNvPr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TYPES OF FUNDING</a:t>
            </a:r>
            <a:endParaRPr lang="en-US" sz="1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27432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Key Takeaways</a:t>
            </a:r>
            <a:endParaRPr lang="en-US" sz="2400" dirty="0"/>
          </a:p>
        </p:txBody>
      </p:sp>
      <p:sp>
        <p:nvSpPr>
          <p:cNvPr id="4" name="Shape 1"/>
          <p:cNvSpPr/>
          <p:nvPr/>
        </p:nvSpPr>
        <p:spPr>
          <a:xfrm>
            <a:off x="457200" y="877824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457200" y="877824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51560" y="822960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Check your credit score before any funder does. Fix what you can before you apply.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1051560" y="1335024"/>
            <a:ext cx="7452360" cy="9144"/>
          </a:xfrm>
          <a:prstGeom prst="rect">
            <a:avLst/>
          </a:prstGeom>
          <a:solidFill>
            <a:srgbClr val="E8E8E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5"/>
          <p:cNvSpPr/>
          <p:nvPr/>
        </p:nvSpPr>
        <p:spPr>
          <a:xfrm>
            <a:off x="457200" y="1444752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457200" y="1444752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2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51560" y="1389888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Separate business and personal finances. If a funder can’t see the boundary, they won’t fund either.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1051560" y="1901952"/>
            <a:ext cx="7452360" cy="9144"/>
          </a:xfrm>
          <a:prstGeom prst="rect">
            <a:avLst/>
          </a:prstGeom>
          <a:solidFill>
            <a:srgbClr val="E8E8E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9"/>
          <p:cNvSpPr/>
          <p:nvPr/>
        </p:nvSpPr>
        <p:spPr>
          <a:xfrm>
            <a:off x="457200" y="2011680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0"/>
          <p:cNvSpPr/>
          <p:nvPr/>
        </p:nvSpPr>
        <p:spPr>
          <a:xfrm>
            <a:off x="457200" y="2011680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3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051560" y="1956816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Start saving — even R500/month. It’s proof of discipline, not just a safety net.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1051560" y="2468880"/>
            <a:ext cx="7452360" cy="9144"/>
          </a:xfrm>
          <a:prstGeom prst="rect">
            <a:avLst/>
          </a:prstGeom>
          <a:solidFill>
            <a:srgbClr val="E8E8E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Shape 13"/>
          <p:cNvSpPr/>
          <p:nvPr/>
        </p:nvSpPr>
        <p:spPr>
          <a:xfrm>
            <a:off x="457200" y="2578608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Text 14"/>
          <p:cNvSpPr/>
          <p:nvPr/>
        </p:nvSpPr>
        <p:spPr>
          <a:xfrm>
            <a:off x="457200" y="257860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4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051560" y="2523744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Keep records from day one. Free tools exist. The discipline is on you.</a:t>
            </a:r>
            <a:endParaRPr lang="en-US" sz="1200" dirty="0"/>
          </a:p>
        </p:txBody>
      </p:sp>
      <p:sp>
        <p:nvSpPr>
          <p:cNvPr id="19" name="Shape 16"/>
          <p:cNvSpPr/>
          <p:nvPr/>
        </p:nvSpPr>
        <p:spPr>
          <a:xfrm>
            <a:off x="1051560" y="3035808"/>
            <a:ext cx="7452360" cy="9144"/>
          </a:xfrm>
          <a:prstGeom prst="rect">
            <a:avLst/>
          </a:prstGeom>
          <a:solidFill>
            <a:srgbClr val="E8E8E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7"/>
          <p:cNvSpPr/>
          <p:nvPr/>
        </p:nvSpPr>
        <p:spPr>
          <a:xfrm>
            <a:off x="457200" y="3145536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8"/>
          <p:cNvSpPr/>
          <p:nvPr/>
        </p:nvSpPr>
        <p:spPr>
          <a:xfrm>
            <a:off x="457200" y="3145536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5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51560" y="3090672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Don’t rush into loans. Explore grants, subsidies, and DFIs first.</a:t>
            </a:r>
            <a:endParaRPr lang="en-US" sz="1200" dirty="0"/>
          </a:p>
        </p:txBody>
      </p:sp>
      <p:sp>
        <p:nvSpPr>
          <p:cNvPr id="23" name="Shape 20"/>
          <p:cNvSpPr/>
          <p:nvPr/>
        </p:nvSpPr>
        <p:spPr>
          <a:xfrm>
            <a:off x="1051560" y="3602736"/>
            <a:ext cx="7452360" cy="9144"/>
          </a:xfrm>
          <a:prstGeom prst="rect">
            <a:avLst/>
          </a:prstGeom>
          <a:solidFill>
            <a:srgbClr val="E8E8E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Shape 21"/>
          <p:cNvSpPr/>
          <p:nvPr/>
        </p:nvSpPr>
        <p:spPr>
          <a:xfrm>
            <a:off x="457200" y="3712464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2"/>
          <p:cNvSpPr/>
          <p:nvPr/>
        </p:nvSpPr>
        <p:spPr>
          <a:xfrm>
            <a:off x="457200" y="3712464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6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051560" y="3657600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Treat FFF money like institutional money. Write it down. Respect it.</a:t>
            </a:r>
            <a:endParaRPr lang="en-US" sz="1200" dirty="0"/>
          </a:p>
        </p:txBody>
      </p:sp>
      <p:sp>
        <p:nvSpPr>
          <p:cNvPr id="27" name="Shape 24"/>
          <p:cNvSpPr/>
          <p:nvPr/>
        </p:nvSpPr>
        <p:spPr>
          <a:xfrm>
            <a:off x="1051560" y="4169664"/>
            <a:ext cx="7452360" cy="9144"/>
          </a:xfrm>
          <a:prstGeom prst="rect">
            <a:avLst/>
          </a:prstGeom>
          <a:solidFill>
            <a:srgbClr val="E8E8E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Shape 25"/>
          <p:cNvSpPr/>
          <p:nvPr/>
        </p:nvSpPr>
        <p:spPr>
          <a:xfrm>
            <a:off x="457200" y="4279392"/>
            <a:ext cx="365760" cy="365760"/>
          </a:xfrm>
          <a:prstGeom prst="ellipse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6"/>
          <p:cNvSpPr/>
          <p:nvPr/>
        </p:nvSpPr>
        <p:spPr>
          <a:xfrm>
            <a:off x="457200" y="4279392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7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51560" y="4224528"/>
            <a:ext cx="7498080" cy="4754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Equity means giving up ownership. Choose investors who add more than money.</a:t>
            </a:r>
            <a:endParaRPr lang="en-US" sz="1200" dirty="0"/>
          </a:p>
        </p:txBody>
      </p:sp>
      <p:sp>
        <p:nvSpPr>
          <p:cNvPr id="31" name="Shape 28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Shape 29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0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34" name="Text 31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760882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Your 7-Day Action Plan</a:t>
            </a:r>
            <a:endParaRPr lang="en-US" sz="2400" dirty="0"/>
          </a:p>
        </p:txBody>
      </p:sp>
      <p:graphicFrame>
        <p:nvGraphicFramePr>
          <p:cNvPr id="2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677454"/>
              </p:ext>
            </p:extLst>
          </p:nvPr>
        </p:nvGraphicFramePr>
        <p:xfrm>
          <a:off x="457200" y="1263802"/>
          <a:ext cx="8229600" cy="2438400"/>
        </p:xfrm>
        <a:graphic>
          <a:graphicData uri="http://schemas.openxmlformats.org/drawingml/2006/table">
            <a:tbl>
              <a:tblPr/>
              <a:tblGrid>
                <a:gridCol w="7592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5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Action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Deliverable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1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Check your credit score (mycreditcheck.co.za or ClearScore)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Credit report screenshot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2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Open a separate business bank account (TymeBank, Bank Zero, Nedbank)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Account confirmation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3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Set up a simple income &amp; expense tracker (Wave, Zoho, or Excel)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First month logged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4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Set up a monthly savings debit order (R500 minimum)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Debit order confirmation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5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Check SARS status — registered? Returns filed? Tax clearance?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SARS compliance checklist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6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Research 3 non-debt funding options relevant to your business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Shortlist with deadlines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DA962B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Day 7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Write a 1-page funding readiness self-assessment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888888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Self-assessment document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Shape 1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2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8" name="Text 4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79111" y="3863340"/>
            <a:ext cx="1188720" cy="1208048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1462201" y="539412"/>
            <a:ext cx="2560320" cy="109728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4"/>
          <p:cNvSpPr/>
          <p:nvPr/>
        </p:nvSpPr>
        <p:spPr>
          <a:xfrm>
            <a:off x="1462201" y="676572"/>
            <a:ext cx="25603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Q &amp; A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1599361" y="967670"/>
            <a:ext cx="22860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Ask your questions</a:t>
            </a:r>
            <a:endParaRPr lang="en-US" sz="900" dirty="0"/>
          </a:p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about mindset &amp; goals</a:t>
            </a:r>
            <a:endParaRPr lang="en-US" sz="900" dirty="0"/>
          </a:p>
        </p:txBody>
      </p:sp>
      <p:sp>
        <p:nvSpPr>
          <p:cNvPr id="11" name="Shape 7"/>
          <p:cNvSpPr/>
          <p:nvPr/>
        </p:nvSpPr>
        <p:spPr>
          <a:xfrm>
            <a:off x="1462201" y="2082462"/>
            <a:ext cx="2560320" cy="109728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9"/>
          <p:cNvSpPr/>
          <p:nvPr/>
        </p:nvSpPr>
        <p:spPr>
          <a:xfrm>
            <a:off x="1462201" y="2219622"/>
            <a:ext cx="25603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2471A3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SELF-ASSESS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1599361" y="2539662"/>
            <a:ext cx="22860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Rate yourself on each</a:t>
            </a:r>
            <a:endParaRPr lang="en-US" sz="900" dirty="0"/>
          </a:p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fundability area</a:t>
            </a:r>
            <a:endParaRPr lang="en-US" sz="900" dirty="0"/>
          </a:p>
        </p:txBody>
      </p:sp>
      <p:sp>
        <p:nvSpPr>
          <p:cNvPr id="16" name="Shape 12"/>
          <p:cNvSpPr/>
          <p:nvPr/>
        </p:nvSpPr>
        <p:spPr>
          <a:xfrm>
            <a:off x="1462201" y="3625512"/>
            <a:ext cx="2560320" cy="109728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1462201" y="3762672"/>
            <a:ext cx="25603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E8449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SHARE</a:t>
            </a:r>
            <a:endParaRPr lang="en-US" sz="1400" dirty="0"/>
          </a:p>
        </p:txBody>
      </p:sp>
      <p:sp>
        <p:nvSpPr>
          <p:cNvPr id="20" name="Text 16"/>
          <p:cNvSpPr/>
          <p:nvPr/>
        </p:nvSpPr>
        <p:spPr>
          <a:xfrm>
            <a:off x="1599361" y="4082712"/>
            <a:ext cx="22860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Volunteers share for</a:t>
            </a:r>
            <a:endParaRPr lang="en-US" sz="900" dirty="0"/>
          </a:p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live feedback</a:t>
            </a:r>
            <a:endParaRPr lang="en-US" sz="9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0080" y="274915"/>
            <a:ext cx="914400" cy="9292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0080" y="1188720"/>
            <a:ext cx="3657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COMING UP NEXT WEEK</a:t>
            </a:r>
            <a:endParaRPr lang="en-US" sz="1100" dirty="0"/>
          </a:p>
        </p:txBody>
      </p:sp>
      <p:sp>
        <p:nvSpPr>
          <p:cNvPr id="5" name="Text 1"/>
          <p:cNvSpPr/>
          <p:nvPr/>
        </p:nvSpPr>
        <p:spPr>
          <a:xfrm>
            <a:off x="640080" y="1554480"/>
            <a:ext cx="73152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6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Access to Funding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640080" y="2194560"/>
            <a:ext cx="73152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Finding the right capital at the right time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for sustainable growth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640080" y="3753360"/>
            <a:ext cx="82296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WHERE</a:t>
            </a:r>
            <a:endParaRPr lang="en-US" sz="1000" dirty="0"/>
          </a:p>
        </p:txBody>
      </p:sp>
      <p:sp>
        <p:nvSpPr>
          <p:cNvPr id="9" name="Text 5"/>
          <p:cNvSpPr/>
          <p:nvPr/>
        </p:nvSpPr>
        <p:spPr>
          <a:xfrm>
            <a:off x="1554480" y="3753360"/>
            <a:ext cx="685800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Where to apply — the right institutions, platforms, and programmes</a:t>
            </a:r>
            <a:endParaRPr lang="en-US" sz="900" dirty="0"/>
          </a:p>
        </p:txBody>
      </p:sp>
      <p:sp>
        <p:nvSpPr>
          <p:cNvPr id="10" name="Text 6"/>
          <p:cNvSpPr/>
          <p:nvPr/>
        </p:nvSpPr>
        <p:spPr>
          <a:xfrm>
            <a:off x="640080" y="3506725"/>
            <a:ext cx="82296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HOW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1554480" y="3506725"/>
            <a:ext cx="685800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How to apply — what a winning application looks like</a:t>
            </a:r>
            <a:endParaRPr lang="en-US" sz="900" dirty="0"/>
          </a:p>
        </p:txBody>
      </p:sp>
      <p:sp>
        <p:nvSpPr>
          <p:cNvPr id="12" name="Text 8"/>
          <p:cNvSpPr/>
          <p:nvPr/>
        </p:nvSpPr>
        <p:spPr>
          <a:xfrm>
            <a:off x="640080" y="3260090"/>
            <a:ext cx="82296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WHEN</a:t>
            </a:r>
            <a:endParaRPr lang="en-US" sz="1000" dirty="0"/>
          </a:p>
        </p:txBody>
      </p:sp>
      <p:sp>
        <p:nvSpPr>
          <p:cNvPr id="13" name="Text 9"/>
          <p:cNvSpPr/>
          <p:nvPr/>
        </p:nvSpPr>
        <p:spPr>
          <a:xfrm>
            <a:off x="1554480" y="3260090"/>
            <a:ext cx="685800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When to apply — timing for maximum approval</a:t>
            </a:r>
            <a:endParaRPr lang="en-US" sz="900" dirty="0"/>
          </a:p>
        </p:txBody>
      </p:sp>
      <p:sp>
        <p:nvSpPr>
          <p:cNvPr id="14" name="Text 10"/>
          <p:cNvSpPr/>
          <p:nvPr/>
        </p:nvSpPr>
        <p:spPr>
          <a:xfrm>
            <a:off x="640080" y="3004058"/>
            <a:ext cx="82296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WHY</a:t>
            </a:r>
            <a:endParaRPr lang="en-US" sz="1000" dirty="0"/>
          </a:p>
        </p:txBody>
      </p:sp>
      <p:sp>
        <p:nvSpPr>
          <p:cNvPr id="15" name="Text 11"/>
          <p:cNvSpPr/>
          <p:nvPr/>
        </p:nvSpPr>
        <p:spPr>
          <a:xfrm>
            <a:off x="1554480" y="3004058"/>
            <a:ext cx="685800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Why apply — matching funding type to your specific need</a:t>
            </a:r>
            <a:endParaRPr lang="en-US" sz="900" dirty="0"/>
          </a:p>
        </p:txBody>
      </p:sp>
      <p:sp>
        <p:nvSpPr>
          <p:cNvPr id="16" name="Text 12"/>
          <p:cNvSpPr/>
          <p:nvPr/>
        </p:nvSpPr>
        <p:spPr>
          <a:xfrm>
            <a:off x="640080" y="4005492"/>
            <a:ext cx="82296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WHO</a:t>
            </a:r>
            <a:endParaRPr lang="en-US" sz="1000" dirty="0"/>
          </a:p>
        </p:txBody>
      </p:sp>
      <p:sp>
        <p:nvSpPr>
          <p:cNvPr id="17" name="Text 13"/>
          <p:cNvSpPr/>
          <p:nvPr/>
        </p:nvSpPr>
        <p:spPr>
          <a:xfrm>
            <a:off x="1554480" y="4005492"/>
            <a:ext cx="6858000" cy="210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Who should apply — eligibility, demographics, readiness</a:t>
            </a:r>
            <a:endParaRPr lang="en-US" sz="9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12264" y="962217"/>
            <a:ext cx="2599703" cy="264197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61688"/>
            <a:ext cx="9144000" cy="786384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" y="4526280"/>
            <a:ext cx="164592" cy="164592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530352" y="4526280"/>
            <a:ext cx="228600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011 318 2099 · 081 372 5182</a:t>
            </a:r>
            <a:endParaRPr lang="en-US" sz="700" dirty="0"/>
          </a:p>
        </p:txBody>
      </p:sp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040" y="4718304"/>
            <a:ext cx="164592" cy="164592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530352" y="4718304"/>
            <a:ext cx="256032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bongani@strategicbusinessmoves.com</a:t>
            </a:r>
            <a:endParaRPr lang="en-US" sz="700" dirty="0"/>
          </a:p>
        </p:txBody>
      </p:sp>
      <p:pic>
        <p:nvPicPr>
          <p:cNvPr id="11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0400" y="4526280"/>
            <a:ext cx="164592" cy="164592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3410712" y="4526280"/>
            <a:ext cx="228600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www.strategicbusinessmoves.com</a:t>
            </a:r>
            <a:endParaRPr lang="en-US" sz="700" dirty="0"/>
          </a:p>
        </p:txBody>
      </p:sp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0400" y="4718304"/>
            <a:ext cx="164592" cy="164592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3410712" y="4718304"/>
            <a:ext cx="274320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1342 Howick Close, Vorna Valley, Midrand, 1686</a:t>
            </a:r>
            <a:endParaRPr lang="en-US" sz="700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F3653713-7450-577E-5F91-61BBB0EEFDB4}"/>
              </a:ext>
            </a:extLst>
          </p:cNvPr>
          <p:cNvSpPr/>
          <p:nvPr/>
        </p:nvSpPr>
        <p:spPr>
          <a:xfrm>
            <a:off x="4617720" y="4640580"/>
            <a:ext cx="3200400" cy="2011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9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CHALLENGE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The Problem We’re Solving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97280"/>
            <a:ext cx="8229600" cy="77724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45720" cy="777240"/>
          </a:xfrm>
          <a:prstGeom prst="rect">
            <a:avLst/>
          </a:prstGeom>
          <a:solidFill>
            <a:srgbClr val="B03A2E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685800" y="1097280"/>
            <a:ext cx="7772400" cy="777240"/>
          </a:xfrm>
          <a:prstGeom prst="rect">
            <a:avLst/>
          </a:prstGeom>
          <a:noFill/>
          <a:ln/>
        </p:spPr>
        <p:txBody>
          <a:bodyPr wrap="square" lIns="76200" tIns="127000" rIns="127000" bIns="7620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Entrepreneurs struggle with securing funding because they lack the </a:t>
            </a:r>
            <a:r>
              <a:rPr lang="en-US" sz="1200" b="1" dirty="0">
                <a:solidFill>
                  <a:srgbClr val="B03A2E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foundational financial discipline, compliance habits, and strategic mindset</a:t>
            </a: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that funders require — resulting in rejected applications, missed opportunities, and a cycle of financial stress.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457200" y="2057400"/>
            <a:ext cx="2560320" cy="182880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9" name="Shape 6"/>
          <p:cNvSpPr/>
          <p:nvPr/>
        </p:nvSpPr>
        <p:spPr>
          <a:xfrm>
            <a:off x="457200" y="2057400"/>
            <a:ext cx="2560320" cy="411480"/>
          </a:xfrm>
          <a:prstGeom prst="rect">
            <a:avLst/>
          </a:prstGeom>
          <a:solidFill>
            <a:srgbClr val="1E844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457200" y="2057400"/>
            <a:ext cx="25603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WHAT TO FIX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457200" y="2304288"/>
            <a:ext cx="256032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Before You Apply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594360" y="2560320"/>
            <a:ext cx="2286000" cy="1234440"/>
          </a:xfrm>
          <a:prstGeom prst="rect">
            <a:avLst/>
          </a:prstGeom>
          <a:noFill/>
          <a:ln/>
        </p:spPr>
        <p:txBody>
          <a:bodyPr wrap="square" lIns="50800" tIns="76200" rIns="76200" bIns="50800" rtlCol="0" anchor="t"/>
          <a:lstStyle/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Your credit score &amp; history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Personal vs business finances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Savings discipline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Record-keeping systems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When to get an accountant</a:t>
            </a:r>
            <a:endParaRPr lang="en-US" sz="1000" dirty="0"/>
          </a:p>
        </p:txBody>
      </p:sp>
      <p:sp>
        <p:nvSpPr>
          <p:cNvPr id="13" name="Shape 10"/>
          <p:cNvSpPr/>
          <p:nvPr/>
        </p:nvSpPr>
        <p:spPr>
          <a:xfrm>
            <a:off x="3246120" y="2057400"/>
            <a:ext cx="2560320" cy="182880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4" name="Shape 11"/>
          <p:cNvSpPr/>
          <p:nvPr/>
        </p:nvSpPr>
        <p:spPr>
          <a:xfrm>
            <a:off x="3246120" y="2057400"/>
            <a:ext cx="2560320" cy="411480"/>
          </a:xfrm>
          <a:prstGeom prst="rect">
            <a:avLst/>
          </a:prstGeom>
          <a:solidFill>
            <a:srgbClr val="B03A2E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2"/>
          <p:cNvSpPr/>
          <p:nvPr/>
        </p:nvSpPr>
        <p:spPr>
          <a:xfrm>
            <a:off x="3246120" y="2057400"/>
            <a:ext cx="25603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TRAPS TO AVOID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3246120" y="2304288"/>
            <a:ext cx="256032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Protect Yourself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3383280" y="2560320"/>
            <a:ext cx="2286000" cy="1234440"/>
          </a:xfrm>
          <a:prstGeom prst="rect">
            <a:avLst/>
          </a:prstGeom>
          <a:noFill/>
          <a:ln/>
        </p:spPr>
        <p:txBody>
          <a:bodyPr wrap="square" lIns="50800" tIns="76200" rIns="76200" bIns="50800" rtlCol="0" anchor="t"/>
          <a:lstStyle/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Predatory loan products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POS-based lending risks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High-interest short-term debt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Informal lending dangers</a:t>
            </a:r>
            <a:endParaRPr lang="en-US" sz="1000" dirty="0"/>
          </a:p>
        </p:txBody>
      </p:sp>
      <p:sp>
        <p:nvSpPr>
          <p:cNvPr id="18" name="Shape 15"/>
          <p:cNvSpPr/>
          <p:nvPr/>
        </p:nvSpPr>
        <p:spPr>
          <a:xfrm>
            <a:off x="6035040" y="2057400"/>
            <a:ext cx="2560320" cy="182880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9" name="Shape 16"/>
          <p:cNvSpPr/>
          <p:nvPr/>
        </p:nvSpPr>
        <p:spPr>
          <a:xfrm>
            <a:off x="6035040" y="2057400"/>
            <a:ext cx="2560320" cy="411480"/>
          </a:xfrm>
          <a:prstGeom prst="rect">
            <a:avLst/>
          </a:prstGeom>
          <a:solidFill>
            <a:srgbClr val="2471A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7"/>
          <p:cNvSpPr/>
          <p:nvPr/>
        </p:nvSpPr>
        <p:spPr>
          <a:xfrm>
            <a:off x="6035040" y="2057400"/>
            <a:ext cx="2560320" cy="256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HOW TO POSITION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6035040" y="2304288"/>
            <a:ext cx="2560320" cy="164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For SA’s Funding Landscape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6172200" y="2560320"/>
            <a:ext cx="2286000" cy="1234440"/>
          </a:xfrm>
          <a:prstGeom prst="rect">
            <a:avLst/>
          </a:prstGeom>
          <a:noFill/>
          <a:ln/>
        </p:spPr>
        <p:txBody>
          <a:bodyPr wrap="square" lIns="50800" tIns="76200" rIns="76200" bIns="50800" rtlCol="0" anchor="t"/>
          <a:lstStyle/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Full spectrum of SA funding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Match your stage to the right funder</a:t>
            </a:r>
            <a:endParaRPr lang="en-US" sz="1000" dirty="0"/>
          </a:p>
          <a:p>
            <a:pPr marL="0" indent="0">
              <a:lnSpc>
                <a:spcPts val="1600"/>
              </a:lnSpc>
              <a:buNone/>
            </a:pPr>
            <a:r>
              <a:rPr lang="en-US" sz="10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•  Build investment readiness</a:t>
            </a:r>
            <a:endParaRPr lang="en-US" sz="1000" dirty="0"/>
          </a:p>
        </p:txBody>
      </p:sp>
      <p:sp>
        <p:nvSpPr>
          <p:cNvPr id="23" name="Shape 20"/>
          <p:cNvSpPr/>
          <p:nvPr/>
        </p:nvSpPr>
        <p:spPr>
          <a:xfrm>
            <a:off x="457200" y="4069080"/>
            <a:ext cx="8229600" cy="4572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Shape 21"/>
          <p:cNvSpPr/>
          <p:nvPr/>
        </p:nvSpPr>
        <p:spPr>
          <a:xfrm>
            <a:off x="457200" y="4069080"/>
            <a:ext cx="45720" cy="4572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2"/>
          <p:cNvSpPr/>
          <p:nvPr/>
        </p:nvSpPr>
        <p:spPr>
          <a:xfrm>
            <a:off x="731520" y="406908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KEY TAKEAWAY:  Your funding journey starts with you — your habits, records, and readiness.</a:t>
            </a:r>
            <a:endParaRPr lang="en-US" sz="1100" dirty="0"/>
          </a:p>
        </p:txBody>
      </p:sp>
      <p:sp>
        <p:nvSpPr>
          <p:cNvPr id="26" name="Shape 23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4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5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29" name="Text 26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Where Does the Money Come From?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40080" y="105156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Most entrepreneurs start with the same sources. Let’s talk about it.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320040" y="1417320"/>
            <a:ext cx="2011680" cy="269748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7" name="Shape 4"/>
          <p:cNvSpPr/>
          <p:nvPr/>
        </p:nvSpPr>
        <p:spPr>
          <a:xfrm>
            <a:off x="320040" y="1417320"/>
            <a:ext cx="2011680" cy="548640"/>
          </a:xfrm>
          <a:prstGeom prst="rect">
            <a:avLst/>
          </a:prstGeom>
          <a:solidFill>
            <a:srgbClr val="2471A3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320040" y="1417320"/>
            <a:ext cx="201168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411480" y="2057400"/>
            <a:ext cx="18288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FRIENDS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411480" y="2468880"/>
            <a:ext cx="1828800" cy="1463040"/>
          </a:xfrm>
          <a:prstGeom prst="rect">
            <a:avLst/>
          </a:prstGeom>
          <a:noFill/>
          <a:ln/>
        </p:spPr>
        <p:txBody>
          <a:bodyPr wrap="square" lIns="25400" tIns="76200" rIns="76200" bIns="25400" rtlCol="0" anchor="ctr"/>
          <a:lstStyle/>
          <a:p>
            <a:pPr marL="0" indent="0" algn="ctr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first believers. They lend because they trust you — not your business plan.</a:t>
            </a:r>
            <a:endParaRPr lang="en-US" sz="1100" dirty="0"/>
          </a:p>
        </p:txBody>
      </p:sp>
      <p:sp>
        <p:nvSpPr>
          <p:cNvPr id="11" name="Shape 8"/>
          <p:cNvSpPr/>
          <p:nvPr/>
        </p:nvSpPr>
        <p:spPr>
          <a:xfrm>
            <a:off x="2514600" y="1417320"/>
            <a:ext cx="2011680" cy="269748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2" name="Shape 9"/>
          <p:cNvSpPr/>
          <p:nvPr/>
        </p:nvSpPr>
        <p:spPr>
          <a:xfrm>
            <a:off x="2514600" y="1417320"/>
            <a:ext cx="2011680" cy="548640"/>
          </a:xfrm>
          <a:prstGeom prst="rect">
            <a:avLst/>
          </a:prstGeom>
          <a:solidFill>
            <a:srgbClr val="1E844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0"/>
          <p:cNvSpPr/>
          <p:nvPr/>
        </p:nvSpPr>
        <p:spPr>
          <a:xfrm>
            <a:off x="2514600" y="1417320"/>
            <a:ext cx="201168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2606040" y="2057400"/>
            <a:ext cx="18288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FAMILY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2606040" y="2468880"/>
            <a:ext cx="1828800" cy="1463040"/>
          </a:xfrm>
          <a:prstGeom prst="rect">
            <a:avLst/>
          </a:prstGeom>
          <a:noFill/>
          <a:ln/>
        </p:spPr>
        <p:txBody>
          <a:bodyPr wrap="square" lIns="25400" tIns="76200" rIns="76200" bIns="25400" rtlCol="0" anchor="ctr"/>
          <a:lstStyle/>
          <a:p>
            <a:pPr marL="0" indent="0" algn="ctr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Emotional capital meets financial capital. High trust, high stakes if it goes wrong.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4709160" y="1417320"/>
            <a:ext cx="2011680" cy="269748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7" name="Shape 14"/>
          <p:cNvSpPr/>
          <p:nvPr/>
        </p:nvSpPr>
        <p:spPr>
          <a:xfrm>
            <a:off x="4709160" y="1417320"/>
            <a:ext cx="2011680" cy="54864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5"/>
          <p:cNvSpPr/>
          <p:nvPr/>
        </p:nvSpPr>
        <p:spPr>
          <a:xfrm>
            <a:off x="4709160" y="1417320"/>
            <a:ext cx="201168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</a:t>
            </a:r>
            <a:endParaRPr lang="en-US" sz="2800" dirty="0"/>
          </a:p>
        </p:txBody>
      </p:sp>
      <p:sp>
        <p:nvSpPr>
          <p:cNvPr id="19" name="Text 16"/>
          <p:cNvSpPr/>
          <p:nvPr/>
        </p:nvSpPr>
        <p:spPr>
          <a:xfrm>
            <a:off x="4800600" y="2057400"/>
            <a:ext cx="18288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FOOLS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4800600" y="2468880"/>
            <a:ext cx="1828800" cy="1463040"/>
          </a:xfrm>
          <a:prstGeom prst="rect">
            <a:avLst/>
          </a:prstGeom>
          <a:noFill/>
          <a:ln/>
        </p:spPr>
        <p:txBody>
          <a:bodyPr wrap="square" lIns="25400" tIns="76200" rIns="76200" bIns="25400" rtlCol="0" anchor="ctr"/>
          <a:lstStyle/>
          <a:p>
            <a:pPr marL="0" indent="0" algn="ctr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Not actually foolish — early risk-takers who bet on potential before proof.</a:t>
            </a:r>
            <a:endParaRPr lang="en-US" sz="1100" dirty="0"/>
          </a:p>
        </p:txBody>
      </p:sp>
      <p:sp>
        <p:nvSpPr>
          <p:cNvPr id="21" name="Shape 18"/>
          <p:cNvSpPr/>
          <p:nvPr/>
        </p:nvSpPr>
        <p:spPr>
          <a:xfrm>
            <a:off x="6903720" y="1417320"/>
            <a:ext cx="2011680" cy="269748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22" name="Shape 19"/>
          <p:cNvSpPr/>
          <p:nvPr/>
        </p:nvSpPr>
        <p:spPr>
          <a:xfrm>
            <a:off x="6903720" y="1417320"/>
            <a:ext cx="2011680" cy="548640"/>
          </a:xfrm>
          <a:prstGeom prst="rect">
            <a:avLst/>
          </a:prstGeom>
          <a:solidFill>
            <a:srgbClr val="B03A2E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0"/>
          <p:cNvSpPr/>
          <p:nvPr/>
        </p:nvSpPr>
        <p:spPr>
          <a:xfrm>
            <a:off x="6903720" y="1417320"/>
            <a:ext cx="201168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</a:t>
            </a:r>
            <a:endParaRPr lang="en-US" sz="2800" dirty="0"/>
          </a:p>
        </p:txBody>
      </p:sp>
      <p:sp>
        <p:nvSpPr>
          <p:cNvPr id="24" name="Text 21"/>
          <p:cNvSpPr/>
          <p:nvPr/>
        </p:nvSpPr>
        <p:spPr>
          <a:xfrm>
            <a:off x="6995160" y="2057400"/>
            <a:ext cx="18288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FINANCE INST.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6995160" y="2468880"/>
            <a:ext cx="1828800" cy="1463040"/>
          </a:xfrm>
          <a:prstGeom prst="rect">
            <a:avLst/>
          </a:prstGeom>
          <a:noFill/>
          <a:ln/>
        </p:spPr>
        <p:txBody>
          <a:bodyPr wrap="square" lIns="25400" tIns="76200" rIns="76200" bIns="25400" rtlCol="0" anchor="ctr"/>
          <a:lstStyle/>
          <a:p>
            <a:pPr marL="0" indent="0" algn="ctr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Banks, DFIs, funds. They don’t lend on trust — they lend on evidence.</a:t>
            </a:r>
            <a:endParaRPr lang="en-US" sz="1100" dirty="0"/>
          </a:p>
        </p:txBody>
      </p:sp>
      <p:sp>
        <p:nvSpPr>
          <p:cNvPr id="26" name="Text 23"/>
          <p:cNvSpPr/>
          <p:nvPr/>
        </p:nvSpPr>
        <p:spPr>
          <a:xfrm>
            <a:off x="640080" y="4251960"/>
            <a:ext cx="731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 Today’s focus: Getting ready for that </a:t>
            </a:r>
            <a:r>
              <a:rPr lang="en-US" sz="1300" b="1" dirty="0">
                <a:solidFill>
                  <a:srgbClr val="FF0000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4th F</a:t>
            </a:r>
            <a:endParaRPr lang="en-US" sz="1300" dirty="0">
              <a:solidFill>
                <a:srgbClr val="FF0000"/>
              </a:solidFill>
            </a:endParaRPr>
          </a:p>
        </p:txBody>
      </p:sp>
      <p:sp>
        <p:nvSpPr>
          <p:cNvPr id="27" name="Shape 24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Shape 25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6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30" name="Text 27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27432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PROBLEM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0292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Why Entrepreneurs Get Declined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457200" y="960120"/>
            <a:ext cx="4846320" cy="123444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960120"/>
            <a:ext cx="45720" cy="123444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685800" y="1051560"/>
            <a:ext cx="4389120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Most entrepreneurs are </a:t>
            </a:r>
            <a:r>
              <a:rPr lang="en-US" sz="13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not declined because their idea is bad</a:t>
            </a: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. They’re declined because their </a:t>
            </a:r>
            <a:r>
              <a:rPr lang="en-US" sz="13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personal financial behaviour and records</a:t>
            </a: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don’t meet the basics funders check </a:t>
            </a:r>
            <a:r>
              <a:rPr lang="en-US" sz="1300" b="1" i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before</a:t>
            </a:r>
            <a:r>
              <a:rPr lang="en-US" sz="13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reading the business plan.</a:t>
            </a:r>
            <a:endParaRPr lang="en-US" sz="1300" dirty="0"/>
          </a:p>
        </p:txBody>
      </p:sp>
      <p:graphicFrame>
        <p:nvGraphicFramePr>
          <p:cNvPr id="8" name="Chart 0"/>
          <p:cNvGraphicFramePr/>
          <p:nvPr/>
        </p:nvGraphicFramePr>
        <p:xfrm>
          <a:off x="457200" y="2331720"/>
          <a:ext cx="4846320" cy="182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hape 5"/>
          <p:cNvSpPr/>
          <p:nvPr/>
        </p:nvSpPr>
        <p:spPr>
          <a:xfrm>
            <a:off x="5577840" y="960120"/>
            <a:ext cx="3108960" cy="123444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6"/>
          <p:cNvSpPr/>
          <p:nvPr/>
        </p:nvSpPr>
        <p:spPr>
          <a:xfrm>
            <a:off x="5577840" y="1005840"/>
            <a:ext cx="310896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5200" b="1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70%</a:t>
            </a:r>
            <a:endParaRPr lang="en-US" sz="5200" dirty="0"/>
          </a:p>
        </p:txBody>
      </p:sp>
      <p:sp>
        <p:nvSpPr>
          <p:cNvPr id="11" name="Text 7"/>
          <p:cNvSpPr/>
          <p:nvPr/>
        </p:nvSpPr>
        <p:spPr>
          <a:xfrm>
            <a:off x="5577840" y="1645920"/>
            <a:ext cx="3108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of SMME loan applications</a:t>
            </a:r>
            <a:endParaRPr lang="en-US" sz="10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declined in South Africa</a:t>
            </a:r>
            <a:endParaRPr lang="en-US" sz="1000" dirty="0"/>
          </a:p>
        </p:txBody>
      </p:sp>
      <p:sp>
        <p:nvSpPr>
          <p:cNvPr id="12" name="Shape 8"/>
          <p:cNvSpPr/>
          <p:nvPr/>
        </p:nvSpPr>
        <p:spPr>
          <a:xfrm>
            <a:off x="5577840" y="2331720"/>
            <a:ext cx="3108960" cy="82296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9"/>
          <p:cNvSpPr/>
          <p:nvPr/>
        </p:nvSpPr>
        <p:spPr>
          <a:xfrm>
            <a:off x="5577840" y="2377440"/>
            <a:ext cx="310896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1E8449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5x</a:t>
            </a:r>
            <a:endParaRPr lang="en-US" sz="3600" dirty="0"/>
          </a:p>
        </p:txBody>
      </p:sp>
      <p:sp>
        <p:nvSpPr>
          <p:cNvPr id="14" name="Text 10"/>
          <p:cNvSpPr/>
          <p:nvPr/>
        </p:nvSpPr>
        <p:spPr>
          <a:xfrm>
            <a:off x="5577840" y="2788920"/>
            <a:ext cx="31089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more likely funded with</a:t>
            </a:r>
            <a:endParaRPr lang="en-US" sz="900" dirty="0"/>
          </a:p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clean financials</a:t>
            </a:r>
            <a:endParaRPr lang="en-US" sz="900" dirty="0"/>
          </a:p>
        </p:txBody>
      </p:sp>
      <p:sp>
        <p:nvSpPr>
          <p:cNvPr id="15" name="Shape 11"/>
          <p:cNvSpPr/>
          <p:nvPr/>
        </p:nvSpPr>
        <p:spPr>
          <a:xfrm>
            <a:off x="5577840" y="3291840"/>
            <a:ext cx="3108960" cy="82296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2"/>
          <p:cNvSpPr/>
          <p:nvPr/>
        </p:nvSpPr>
        <p:spPr>
          <a:xfrm>
            <a:off x="5577840" y="3337560"/>
            <a:ext cx="310896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B03A2E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#1</a:t>
            </a:r>
            <a:endParaRPr lang="en-US" sz="3600" dirty="0"/>
          </a:p>
        </p:txBody>
      </p:sp>
      <p:sp>
        <p:nvSpPr>
          <p:cNvPr id="17" name="Text 13"/>
          <p:cNvSpPr/>
          <p:nvPr/>
        </p:nvSpPr>
        <p:spPr>
          <a:xfrm>
            <a:off x="5577840" y="3749040"/>
            <a:ext cx="31089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reason: poor credit or</a:t>
            </a:r>
            <a:endParaRPr lang="en-US" sz="900" dirty="0"/>
          </a:p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incomplete records</a:t>
            </a:r>
            <a:endParaRPr lang="en-US" sz="900" dirty="0"/>
          </a:p>
        </p:txBody>
      </p:sp>
      <p:pic>
        <p:nvPicPr>
          <p:cNvPr id="19" name="Image 2" descr="preencoded.png">
            <a:extLst>
              <a:ext uri="{FF2B5EF4-FFF2-40B4-BE49-F238E27FC236}">
                <a16:creationId xmlns:a16="http://schemas.microsoft.com/office/drawing/2014/main" id="{5558679A-858C-AB26-EDBB-498ACC74F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61688"/>
            <a:ext cx="5385732" cy="78638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222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0080" y="366474"/>
            <a:ext cx="1097280" cy="111512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0080" y="1554480"/>
            <a:ext cx="3657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E C T I O N  1</a:t>
            </a:r>
            <a:endParaRPr lang="en-US" sz="1100" dirty="0"/>
          </a:p>
        </p:txBody>
      </p:sp>
      <p:sp>
        <p:nvSpPr>
          <p:cNvPr id="5" name="Text 1"/>
          <p:cNvSpPr/>
          <p:nvPr/>
        </p:nvSpPr>
        <p:spPr>
          <a:xfrm>
            <a:off x="640080" y="1920240"/>
            <a:ext cx="64008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Your Financial Readin</a:t>
            </a:r>
            <a:r>
              <a:rPr lang="en-US" sz="4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ess</a:t>
            </a:r>
            <a:endParaRPr lang="en-US" sz="4200" dirty="0"/>
          </a:p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Mindset</a:t>
            </a:r>
            <a:endParaRPr lang="en-US" sz="4200" dirty="0"/>
          </a:p>
        </p:txBody>
      </p:sp>
      <p:sp>
        <p:nvSpPr>
          <p:cNvPr id="6" name="Shape 2"/>
          <p:cNvSpPr/>
          <p:nvPr/>
        </p:nvSpPr>
        <p:spPr>
          <a:xfrm>
            <a:off x="640080" y="3429000"/>
            <a:ext cx="2011680" cy="27432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3"/>
          <p:cNvSpPr/>
          <p:nvPr/>
        </p:nvSpPr>
        <p:spPr>
          <a:xfrm>
            <a:off x="640080" y="3611880"/>
            <a:ext cx="54864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Compliance, </a:t>
            </a:r>
            <a:r>
              <a:rPr lang="en-US" sz="1300" dirty="0" err="1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behaviour</a:t>
            </a: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 and the foundations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that make you fundable</a:t>
            </a:r>
            <a:endParaRPr lang="en-US" sz="1300" dirty="0"/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9EE74B57-17FF-2D7E-8682-D34069127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61688"/>
            <a:ext cx="5385732" cy="7863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Credit History, Credit Status &amp; Credit Score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199" y="1097280"/>
            <a:ext cx="4933147" cy="34747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45720" cy="347472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731520" y="1188720"/>
            <a:ext cx="411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WHY IS IT IMPORTANT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31520" y="1463040"/>
            <a:ext cx="4114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Your credit score is the first thing a funder checks — often before reading your business plan.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31520" y="2011680"/>
            <a:ext cx="411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THE BASICS: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31520" y="2331720"/>
            <a:ext cx="4658826" cy="21031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Credit History = your track record of borrowing and repaying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Credit Status = current standing (good, adverse, judgements)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Credit Score = numerical rating (300–900 in SA)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Check FREE at mycreditcheck.co.za or ClearScore</a:t>
            </a:r>
            <a:endParaRPr lang="en-US" sz="1200" dirty="0"/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Judgements &amp; defaults stay on record for 5+ years</a:t>
            </a:r>
          </a:p>
          <a:p>
            <a:pPr marL="342900" indent="-342900">
              <a:spcAft>
                <a:spcPts val="800"/>
              </a:spcAft>
              <a:buSzPct val="100000"/>
              <a:buChar char="•"/>
            </a:pPr>
            <a:endParaRPr lang="en-US" sz="1200" dirty="0">
              <a:solidFill>
                <a:srgbClr val="444645"/>
              </a:solidFill>
              <a:latin typeface="Futura" pitchFamily="34" charset="0"/>
              <a:ea typeface="Futura" pitchFamily="34" charset="-122"/>
              <a:cs typeface="Futura" pitchFamily="34" charset="-120"/>
            </a:endParaRPr>
          </a:p>
          <a:p>
            <a:pPr algn="ctr">
              <a:spcAft>
                <a:spcPts val="800"/>
              </a:spcAft>
              <a:buSzPct val="100000"/>
            </a:pPr>
            <a:r>
              <a:rPr lang="en-US" sz="1200" dirty="0">
                <a:solidFill>
                  <a:srgbClr val="444645"/>
                </a:solidFill>
                <a:latin typeface="Futura" pitchFamily="34" charset="0"/>
                <a:cs typeface="Futura" pitchFamily="34" charset="-120"/>
              </a:rPr>
              <a:t>🚩 Taking personal loans for saving the business 🚩 </a:t>
            </a:r>
            <a:endParaRPr lang="en-US" sz="1200" dirty="0"/>
          </a:p>
        </p:txBody>
      </p:sp>
      <p:graphicFrame>
        <p:nvGraphicFramePr>
          <p:cNvPr id="11" name="Chart 0"/>
          <p:cNvGraphicFramePr/>
          <p:nvPr>
            <p:extLst>
              <p:ext uri="{D42A27DB-BD31-4B8C-83A1-F6EECF244321}">
                <p14:modId xmlns:p14="http://schemas.microsoft.com/office/powerpoint/2010/main" val="1193456779"/>
              </p:ext>
            </p:extLst>
          </p:nvPr>
        </p:nvGraphicFramePr>
        <p:xfrm>
          <a:off x="5637401" y="1097280"/>
          <a:ext cx="3326235" cy="3147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Shape 8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Shape 9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0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5" name="Text 11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35E9C09F-75E2-BE13-7B00-B435E144F379}"/>
              </a:ext>
            </a:extLst>
          </p:cNvPr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BUILDING FINANCIAL MINDSET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CASE STUDY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Two Founders, Same Business Idea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457200" y="1097280"/>
            <a:ext cx="3886200" cy="265176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6" name="Shape 3"/>
          <p:cNvSpPr/>
          <p:nvPr/>
        </p:nvSpPr>
        <p:spPr>
          <a:xfrm>
            <a:off x="457200" y="1097280"/>
            <a:ext cx="3886200" cy="411480"/>
          </a:xfrm>
          <a:prstGeom prst="rect">
            <a:avLst/>
          </a:prstGeom>
          <a:solidFill>
            <a:srgbClr val="B03A2E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4"/>
          <p:cNvSpPr/>
          <p:nvPr/>
        </p:nvSpPr>
        <p:spPr>
          <a:xfrm>
            <a:off x="457200" y="1097280"/>
            <a:ext cx="38862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FOUNDER A — DECLINED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40080" y="1600200"/>
            <a:ext cx="3520440" cy="2011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B03A2E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Score: 520 (Below Average)</a:t>
            </a:r>
            <a:endParaRPr lang="en-US" sz="1300" dirty="0"/>
          </a:p>
          <a:p>
            <a:pPr marL="0" indent="0">
              <a:buNone/>
            </a:pPr>
            <a:r>
              <a:rPr lang="en-US" sz="300" dirty="0">
                <a:solidFill>
                  <a:srgbClr val="000000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
</a:t>
            </a:r>
            <a:endParaRPr lang="en-US" sz="1300" dirty="0"/>
          </a:p>
          <a:p>
            <a:pPr marL="0" indent="0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Had 3 unpaid store accounts from 2019. Didn’t know they were in arrears. Applied for a R250K SEFA loan — auto-declined before the interview.</a:t>
            </a:r>
            <a:endParaRPr lang="en-US" sz="1300" dirty="0"/>
          </a:p>
          <a:p>
            <a:pPr marL="0" indent="0">
              <a:buNone/>
            </a:pPr>
            <a:r>
              <a:rPr lang="en-US" sz="300" dirty="0">
                <a:solidFill>
                  <a:srgbClr val="000000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
</a:t>
            </a:r>
            <a:endParaRPr lang="en-US" sz="1300" dirty="0"/>
          </a:p>
          <a:p>
            <a:pPr marL="0" indent="0">
              <a:buNone/>
            </a:pPr>
            <a:r>
              <a:rPr lang="en-US" sz="1000" i="1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“I didn’t even know I had a credit problem until they told me.”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4800600" y="1097280"/>
            <a:ext cx="3886200" cy="265176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19050" dir="16200000" algn="bl" rotWithShape="0">
              <a:srgbClr val="CCCCCC">
                <a:alpha val="25000"/>
              </a:srgbClr>
            </a:outerShdw>
          </a:effectLst>
        </p:spPr>
        <p:txBody>
          <a:bodyPr/>
          <a:lstStyle/>
          <a:p>
            <a:endParaRPr lang="en-GB"/>
          </a:p>
        </p:txBody>
      </p:sp>
      <p:sp>
        <p:nvSpPr>
          <p:cNvPr id="10" name="Shape 7"/>
          <p:cNvSpPr/>
          <p:nvPr/>
        </p:nvSpPr>
        <p:spPr>
          <a:xfrm>
            <a:off x="4800600" y="1097280"/>
            <a:ext cx="3886200" cy="411480"/>
          </a:xfrm>
          <a:prstGeom prst="rect">
            <a:avLst/>
          </a:prstGeom>
          <a:solidFill>
            <a:srgbClr val="1E844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4800600" y="1097280"/>
            <a:ext cx="38862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FOUNDER B — APPROVED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4983480" y="1600200"/>
            <a:ext cx="3520440" cy="2011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E8449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Score: 710 (Good)</a:t>
            </a:r>
            <a:endParaRPr lang="en-US" sz="1300" dirty="0"/>
          </a:p>
          <a:p>
            <a:pPr marL="0" indent="0">
              <a:buNone/>
            </a:pPr>
            <a:r>
              <a:rPr lang="en-US" sz="300" dirty="0">
                <a:solidFill>
                  <a:srgbClr val="000000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
</a:t>
            </a:r>
            <a:endParaRPr lang="en-US" sz="1300" dirty="0"/>
          </a:p>
          <a:p>
            <a:pPr marL="0" indent="0">
              <a:buNone/>
            </a:pP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Checked her credit 6 months before applying. Cleared a R2,000 clothing account debt. Set up a debit order. Approved within </a:t>
            </a:r>
            <a:r>
              <a:rPr lang="en-US" sz="1100" dirty="0">
                <a:solidFill>
                  <a:srgbClr val="FF0000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12 months</a:t>
            </a:r>
            <a:r>
              <a:rPr lang="en-US" sz="1100" dirty="0">
                <a:solidFill>
                  <a:srgbClr val="444645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.</a:t>
            </a:r>
            <a:endParaRPr lang="en-US" sz="1300" dirty="0"/>
          </a:p>
          <a:p>
            <a:pPr marL="0" indent="0">
              <a:buNone/>
            </a:pPr>
            <a:r>
              <a:rPr lang="en-US" sz="300" dirty="0">
                <a:solidFill>
                  <a:srgbClr val="000000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
</a:t>
            </a:r>
            <a:endParaRPr lang="en-US" sz="1300" dirty="0"/>
          </a:p>
          <a:p>
            <a:pPr marL="0" indent="0">
              <a:buNone/>
            </a:pPr>
            <a:r>
              <a:rPr lang="en-US" sz="1000" i="1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“Cleaning your credit will take ± 6 months.”</a:t>
            </a:r>
            <a:endParaRPr lang="en-US" sz="1300" dirty="0"/>
          </a:p>
        </p:txBody>
      </p:sp>
      <p:graphicFrame>
        <p:nvGraphicFramePr>
          <p:cNvPr id="1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583129"/>
              </p:ext>
            </p:extLst>
          </p:nvPr>
        </p:nvGraphicFramePr>
        <p:xfrm>
          <a:off x="457200" y="3703320"/>
          <a:ext cx="8229600" cy="1066800"/>
        </p:xfrm>
        <a:graphic>
          <a:graphicData uri="http://schemas.openxmlformats.org/drawingml/2006/table">
            <a:tbl>
              <a:tblPr/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Criteria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46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8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Founder A</a:t>
                      </a:r>
                      <a:endParaRPr lang="en-US" sz="8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3A2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8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Founder B</a:t>
                      </a:r>
                      <a:endParaRPr lang="en-US" sz="8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84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Credit Score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0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520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000" dirty="0">
                          <a:solidFill>
                            <a:srgbClr val="1E8449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710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Prepared?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0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No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000" dirty="0">
                          <a:solidFill>
                            <a:srgbClr val="1E8449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6 months prep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b="1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Outcome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000" dirty="0">
                          <a:solidFill>
                            <a:srgbClr val="B03A2E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Auto-declined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000" dirty="0">
                          <a:solidFill>
                            <a:srgbClr val="1E8449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Application Evaluated in 3 weeks</a:t>
                      </a:r>
                      <a:endParaRPr lang="en-US" sz="10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01600" marR="101600" marT="50800" marB="508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" name="Shape 10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Shape 11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2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7" name="Text 13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080" y="320040"/>
            <a:ext cx="3200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BUILDING FINANCIAL MINDSET</a:t>
            </a:r>
            <a:endParaRPr lang="en-US" sz="1000" dirty="0"/>
          </a:p>
        </p:txBody>
      </p:sp>
      <p:sp>
        <p:nvSpPr>
          <p:cNvPr id="4" name="Text 1"/>
          <p:cNvSpPr/>
          <p:nvPr/>
        </p:nvSpPr>
        <p:spPr>
          <a:xfrm>
            <a:off x="640080" y="5486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444645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Separate Business &amp; Personal Finances</a:t>
            </a:r>
            <a:endParaRPr lang="en-US" sz="2800" dirty="0"/>
          </a:p>
        </p:txBody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097280"/>
          <a:ext cx="8229600" cy="1960880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THE PROBLEM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3A2E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THE FIX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76200" marB="762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84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Mixing personal groceries with business purchases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Open a R0 business account (TymeBank, Bank Zero, Nedbank)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One bank account for everything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Every business rand goes through the business account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No clear picture of profitability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Pay yourself a fixed “salary” from the business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SARS red flags and tax non-compliance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This single step makes books 80% cleaner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Can’t produce financials for a funder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444645"/>
                          </a:solidFill>
                          <a:latin typeface="Futura" pitchFamily="34" charset="0"/>
                          <a:ea typeface="Futura" pitchFamily="34" charset="-122"/>
                          <a:cs typeface="Futura" pitchFamily="34" charset="-120"/>
                        </a:rPr>
                        <a:t>Funders want business-only bank statements</a:t>
                      </a:r>
                      <a:endParaRPr lang="en-US" sz="1100" dirty="0">
                        <a:latin typeface="Futura" charset="0"/>
                        <a:ea typeface="Futura" charset="0"/>
                        <a:cs typeface="Futura" charset="0"/>
                      </a:endParaRPr>
                    </a:p>
                  </a:txBody>
                  <a:tcPr marL="127000" marR="127000" marT="63500" marB="63500">
                    <a:lnL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Shape 2"/>
          <p:cNvSpPr/>
          <p:nvPr/>
        </p:nvSpPr>
        <p:spPr>
          <a:xfrm>
            <a:off x="457200" y="3520440"/>
            <a:ext cx="8229600" cy="4572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3"/>
          <p:cNvSpPr/>
          <p:nvPr/>
        </p:nvSpPr>
        <p:spPr>
          <a:xfrm>
            <a:off x="457200" y="3520440"/>
            <a:ext cx="45720" cy="4572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4"/>
          <p:cNvSpPr/>
          <p:nvPr/>
        </p:nvSpPr>
        <p:spPr>
          <a:xfrm>
            <a:off x="731520" y="352044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DA962B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KEY TAKEAWAY:  If a funder can’t see where the business expenditure ends and where yours begin, they won’t fund either.</a:t>
            </a:r>
            <a:endParaRPr lang="en-US" sz="1100" dirty="0"/>
          </a:p>
        </p:txBody>
      </p:sp>
      <p:sp>
        <p:nvSpPr>
          <p:cNvPr id="9" name="Shape 5"/>
          <p:cNvSpPr/>
          <p:nvPr/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rgbClr val="44464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Shape 6"/>
          <p:cNvSpPr/>
          <p:nvPr/>
        </p:nvSpPr>
        <p:spPr>
          <a:xfrm>
            <a:off x="0" y="4800600"/>
            <a:ext cx="54864" cy="342900"/>
          </a:xfrm>
          <a:prstGeom prst="rect">
            <a:avLst/>
          </a:prstGeom>
          <a:solidFill>
            <a:srgbClr val="DA962B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7"/>
          <p:cNvSpPr/>
          <p:nvPr/>
        </p:nvSpPr>
        <p:spPr>
          <a:xfrm>
            <a:off x="274320" y="4800600"/>
            <a:ext cx="4572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700" dirty="0">
                <a:solidFill>
                  <a:srgbClr val="888888"/>
                </a:solidFill>
                <a:latin typeface="Futura" pitchFamily="34" charset="0"/>
                <a:ea typeface="Futura" pitchFamily="34" charset="-122"/>
                <a:cs typeface="Futura" pitchFamily="34" charset="-120"/>
              </a:rPr>
              <a:t>S T R A T E G I C   B U S I N E S S   M O V E S</a:t>
            </a:r>
            <a:endParaRPr lang="en-US" sz="700" dirty="0"/>
          </a:p>
        </p:txBody>
      </p:sp>
      <p:sp>
        <p:nvSpPr>
          <p:cNvPr id="12" name="Text 8"/>
          <p:cNvSpPr/>
          <p:nvPr/>
        </p:nvSpPr>
        <p:spPr>
          <a:xfrm>
            <a:off x="4572000" y="4800600"/>
            <a:ext cx="411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buNone/>
            </a:pPr>
            <a:r>
              <a:rPr lang="en-US" sz="700" dirty="0">
                <a:solidFill>
                  <a:srgbClr val="DA962B"/>
                </a:solidFill>
                <a:latin typeface="LEMON MILK" pitchFamily="34" charset="0"/>
                <a:ea typeface="LEMON MILK" pitchFamily="34" charset="-122"/>
                <a:cs typeface="LEMON MILK" pitchFamily="34" charset="-120"/>
              </a:rPr>
              <a:t>E V E R Y   M O V E   C O U N T S</a:t>
            </a:r>
            <a:endParaRPr lang="en-US" sz="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2984</Words>
  <Application>Microsoft Macintosh PowerPoint</Application>
  <PresentationFormat>On-screen Show (16:9)</PresentationFormat>
  <Paragraphs>475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Futura</vt:lpstr>
      <vt:lpstr>LEMON MILK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Funding-Ready: Mindset &amp; Goals</dc:title>
  <dc:subject>PptxGenJS Presentation</dc:subject>
  <dc:creator>Strategic Business Moves</dc:creator>
  <cp:lastModifiedBy>Bongani Radebe</cp:lastModifiedBy>
  <cp:revision>2</cp:revision>
  <dcterms:created xsi:type="dcterms:W3CDTF">2026-02-08T15:13:43Z</dcterms:created>
  <dcterms:modified xsi:type="dcterms:W3CDTF">2026-02-08T16:05:19Z</dcterms:modified>
</cp:coreProperties>
</file>